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5" r:id="rId1"/>
  </p:sldMasterIdLst>
  <p:notesMasterIdLst>
    <p:notesMasterId r:id="rId8"/>
  </p:notesMasterIdLst>
  <p:sldIdLst>
    <p:sldId id="256" r:id="rId2"/>
    <p:sldId id="278" r:id="rId3"/>
    <p:sldId id="280" r:id="rId4"/>
    <p:sldId id="281" r:id="rId5"/>
    <p:sldId id="282" r:id="rId6"/>
    <p:sldId id="283"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8" d="100"/>
          <a:sy n="108" d="100"/>
        </p:scale>
        <p:origin x="-1176"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2A71E5-30DC-8647-928A-DD6792ACC132}" type="datetimeFigureOut">
              <a:rPr lang="en-US" smtClean="0"/>
              <a:t>12/11/14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661D90-BA48-C64C-AC3D-426F9438CAB4}" type="slidenum">
              <a:rPr lang="en-US" smtClean="0"/>
              <a:t>‹#›</a:t>
            </a:fld>
            <a:endParaRPr lang="en-US" dirty="0"/>
          </a:p>
        </p:txBody>
      </p:sp>
    </p:spTree>
    <p:extLst>
      <p:ext uri="{BB962C8B-B14F-4D97-AF65-F5344CB8AC3E}">
        <p14:creationId xmlns:p14="http://schemas.microsoft.com/office/powerpoint/2010/main" val="372482180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50E13477-9B40-7346-AEF9-D148CFD0F055}" type="slidenum">
              <a:rPr lang="en-GB" sz="1200"/>
              <a:pPr/>
              <a:t>2</a:t>
            </a:fld>
            <a:endParaRPr lang="en-GB" sz="1200"/>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GB">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E661D90-BA48-C64C-AC3D-426F9438CAB4}" type="slidenum">
              <a:rPr lang="en-US" smtClean="0"/>
              <a:t>6</a:t>
            </a:fld>
            <a:endParaRPr lang="en-US" dirty="0"/>
          </a:p>
        </p:txBody>
      </p:sp>
    </p:spTree>
    <p:extLst>
      <p:ext uri="{BB962C8B-B14F-4D97-AF65-F5344CB8AC3E}">
        <p14:creationId xmlns:p14="http://schemas.microsoft.com/office/powerpoint/2010/main" val="3203531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FFF51718-E130-E146-9261-F899C2BE66F5}" type="datetimeFigureOut">
              <a:rPr lang="en-US" smtClean="0"/>
              <a:t>12/11/14</a:t>
            </a:fld>
            <a:endParaRPr lang="en-US" dirty="0"/>
          </a:p>
        </p:txBody>
      </p:sp>
      <p:sp>
        <p:nvSpPr>
          <p:cNvPr id="8" name="Slide Number Placeholder 7"/>
          <p:cNvSpPr>
            <a:spLocks noGrp="1"/>
          </p:cNvSpPr>
          <p:nvPr>
            <p:ph type="sldNum" sz="quarter" idx="11"/>
          </p:nvPr>
        </p:nvSpPr>
        <p:spPr/>
        <p:txBody>
          <a:bodyPr/>
          <a:lstStyle/>
          <a:p>
            <a:fld id="{59E30C38-1C14-264F-99C8-F136C42A6268}"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F51718-E130-E146-9261-F899C2BE66F5}" type="datetimeFigureOut">
              <a:rPr lang="en-US" smtClean="0"/>
              <a:t>12/11/14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E30C38-1C14-264F-99C8-F136C42A626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F51718-E130-E146-9261-F899C2BE66F5}" type="datetimeFigureOut">
              <a:rPr lang="en-US" smtClean="0"/>
              <a:t>12/11/14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E30C38-1C14-264F-99C8-F136C42A626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FFF51718-E130-E146-9261-F899C2BE66F5}" type="datetimeFigureOut">
              <a:rPr lang="en-US" smtClean="0"/>
              <a:t>12/11/14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E30C38-1C14-264F-99C8-F136C42A626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F51718-E130-E146-9261-F899C2BE66F5}" type="datetimeFigureOut">
              <a:rPr lang="en-US" smtClean="0"/>
              <a:t>12/11/14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E30C38-1C14-264F-99C8-F136C42A6268}" type="slidenum">
              <a:rPr lang="en-US" smtClean="0"/>
              <a:t>‹#›</a:t>
            </a:fld>
            <a:endParaRPr lang="en-US"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FFF51718-E130-E146-9261-F899C2BE66F5}" type="datetimeFigureOut">
              <a:rPr lang="en-US" smtClean="0"/>
              <a:t>12/11/14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E30C38-1C14-264F-99C8-F136C42A6268}" type="slidenum">
              <a:rPr lang="en-US" smtClean="0"/>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FF51718-E130-E146-9261-F899C2BE66F5}" type="datetimeFigureOut">
              <a:rPr lang="en-US" smtClean="0"/>
              <a:t>12/11/14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9E30C38-1C14-264F-99C8-F136C42A6268}" type="slidenum">
              <a:rPr lang="en-US" smtClean="0"/>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FF51718-E130-E146-9261-F899C2BE66F5}" type="datetimeFigureOut">
              <a:rPr lang="en-US" smtClean="0"/>
              <a:t>12/11/14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9E30C38-1C14-264F-99C8-F136C42A626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F51718-E130-E146-9261-F899C2BE66F5}" type="datetimeFigureOut">
              <a:rPr lang="en-US" smtClean="0"/>
              <a:t>12/11/14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9E30C38-1C14-264F-99C8-F136C42A626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F51718-E130-E146-9261-F899C2BE66F5}" type="datetimeFigureOut">
              <a:rPr lang="en-US" smtClean="0"/>
              <a:t>12/11/14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E30C38-1C14-264F-99C8-F136C42A6268}"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F51718-E130-E146-9261-F899C2BE66F5}" type="datetimeFigureOut">
              <a:rPr lang="en-US" smtClean="0"/>
              <a:t>12/11/14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E30C38-1C14-264F-99C8-F136C42A6268}"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FF51718-E130-E146-9261-F899C2BE66F5}" type="datetimeFigureOut">
              <a:rPr lang="en-US" smtClean="0"/>
              <a:t>12/11/14</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59E30C38-1C14-264F-99C8-F136C42A6268}" type="slidenum">
              <a:rPr lang="en-US" smtClean="0"/>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93663"/>
            <a:ext cx="7772400" cy="6419850"/>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a:t/>
            </a:r>
            <a:br>
              <a:rPr lang="en-US" dirty="0"/>
            </a:br>
            <a:r>
              <a:rPr lang="en-US" b="1" dirty="0" smtClean="0"/>
              <a:t>Education for Sustainable Futures </a:t>
            </a:r>
            <a:br>
              <a:rPr lang="en-US" b="1" dirty="0" smtClean="0"/>
            </a:br>
            <a:r>
              <a:rPr lang="en-US" b="1" dirty="0" smtClean="0"/>
              <a:t>in an Uncertain World</a:t>
            </a:r>
            <a:br>
              <a:rPr lang="en-US" b="1" dirty="0" smtClean="0"/>
            </a:br>
            <a:r>
              <a:rPr lang="en-US" b="1" dirty="0" smtClean="0"/>
              <a:t/>
            </a:r>
            <a:br>
              <a:rPr lang="en-US" b="1" dirty="0" smtClean="0"/>
            </a:br>
            <a:r>
              <a:rPr lang="en-US" b="1" dirty="0" smtClean="0"/>
              <a:t>Part I</a:t>
            </a:r>
            <a:br>
              <a:rPr lang="en-US" b="1" dirty="0" smtClean="0"/>
            </a:br>
            <a:r>
              <a:rPr lang="en-US" dirty="0"/>
              <a:t/>
            </a:r>
            <a:br>
              <a:rPr lang="en-US" dirty="0"/>
            </a:br>
            <a:r>
              <a:rPr lang="en-US" sz="2200" dirty="0" smtClean="0"/>
              <a:t>Lawrence Surendra</a:t>
            </a:r>
            <a:br>
              <a:rPr lang="en-US" sz="2200" dirty="0" smtClean="0"/>
            </a:br>
            <a:r>
              <a:rPr lang="en-US" sz="2200" dirty="0" smtClean="0"/>
              <a:t>Senior Fellow,</a:t>
            </a:r>
            <a:br>
              <a:rPr lang="en-US" sz="2200" dirty="0" smtClean="0"/>
            </a:br>
            <a:r>
              <a:rPr lang="en-US" sz="2200" dirty="0" smtClean="0"/>
              <a:t>Indian Council for Social Science Research (ICSSR)</a:t>
            </a:r>
            <a:br>
              <a:rPr lang="en-US" sz="2200" dirty="0" smtClean="0"/>
            </a:br>
            <a:r>
              <a:rPr lang="en-US" sz="2200" dirty="0" smtClean="0"/>
              <a:t>Central Institute of Indian Languages, Mysore</a:t>
            </a:r>
            <a:br>
              <a:rPr lang="en-US" sz="2200" dirty="0" smtClean="0"/>
            </a:br>
            <a:r>
              <a:rPr lang="en-US" sz="2200" dirty="0" smtClean="0"/>
              <a:t>and</a:t>
            </a:r>
            <a:br>
              <a:rPr lang="en-US" sz="2200" dirty="0" smtClean="0"/>
            </a:br>
            <a:r>
              <a:rPr lang="en-US" sz="2200" dirty="0" smtClean="0"/>
              <a:t>Chairman,</a:t>
            </a:r>
            <a:br>
              <a:rPr lang="en-US" sz="2200" dirty="0" smtClean="0"/>
            </a:br>
            <a:r>
              <a:rPr lang="en-US" sz="2200" dirty="0" smtClean="0"/>
              <a:t>The Sustainability Platform (TSP)</a:t>
            </a:r>
            <a:br>
              <a:rPr lang="en-US" sz="2200" dirty="0" smtClean="0"/>
            </a:br>
            <a:r>
              <a:rPr lang="en-US" sz="2200" dirty="0" smtClean="0"/>
              <a:t>www.sustainindia.org</a:t>
            </a:r>
            <a:br>
              <a:rPr lang="en-US" sz="2200" dirty="0" smtClean="0"/>
            </a:br>
            <a:r>
              <a:rPr lang="en-US" sz="2200" dirty="0" smtClean="0"/>
              <a:t/>
            </a:r>
            <a:br>
              <a:rPr lang="en-US" sz="2200" dirty="0" smtClean="0"/>
            </a:br>
            <a:r>
              <a:rPr lang="en-US" sz="3600" dirty="0" smtClean="0"/>
              <a:t/>
            </a:r>
            <a:br>
              <a:rPr lang="en-US" sz="3600" dirty="0" smtClean="0"/>
            </a:br>
            <a:r>
              <a:rPr lang="en-US" dirty="0" smtClean="0"/>
              <a:t/>
            </a:r>
            <a:br>
              <a:rPr lang="en-US" dirty="0" smtClean="0"/>
            </a:br>
            <a:r>
              <a:rPr lang="en-US" dirty="0"/>
              <a:t/>
            </a:r>
            <a:br>
              <a:rPr lang="en-US" dirty="0"/>
            </a:br>
            <a:r>
              <a:rPr lang="en-US" dirty="0" smtClean="0"/>
              <a:t/>
            </a:r>
            <a:br>
              <a:rPr lang="en-US" dirty="0" smtClean="0"/>
            </a:br>
            <a:endParaRPr lang="en-US" dirty="0"/>
          </a:p>
        </p:txBody>
      </p:sp>
    </p:spTree>
    <p:extLst>
      <p:ext uri="{BB962C8B-B14F-4D97-AF65-F5344CB8AC3E}">
        <p14:creationId xmlns:p14="http://schemas.microsoft.com/office/powerpoint/2010/main" val="3695354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p:cNvSpPr>
            <a:spLocks noGrp="1" noChangeArrowheads="1"/>
          </p:cNvSpPr>
          <p:nvPr>
            <p:ph type="title"/>
          </p:nvPr>
        </p:nvSpPr>
        <p:spPr>
          <a:xfrm>
            <a:off x="685800" y="609600"/>
            <a:ext cx="7924800" cy="6019800"/>
          </a:xfrm>
        </p:spPr>
        <p:txBody>
          <a:bodyPr anchor="t">
            <a:normAutofit fontScale="90000"/>
          </a:bodyPr>
          <a:lstStyle/>
          <a:p>
            <a:pPr eaLnBrk="1" hangingPunct="1"/>
            <a:r>
              <a:rPr lang="en-GB" sz="6000" b="1" dirty="0" smtClean="0">
                <a:solidFill>
                  <a:srgbClr val="000000"/>
                </a:solidFill>
                <a:latin typeface="Helvetica" charset="0"/>
                <a:ea typeface="ＭＳ Ｐゴシック" charset="0"/>
                <a:cs typeface="ＭＳ Ｐゴシック" charset="0"/>
              </a:rPr>
              <a:t>Uncertainty</a:t>
            </a:r>
            <a:r>
              <a:rPr lang="en-GB" sz="3200" b="1" dirty="0" smtClean="0">
                <a:solidFill>
                  <a:srgbClr val="000000"/>
                </a:solidFill>
                <a:latin typeface="Helvetica" charset="0"/>
                <a:ea typeface="ＭＳ Ｐゴシック" charset="0"/>
                <a:cs typeface="ＭＳ Ｐゴシック" charset="0"/>
              </a:rPr>
              <a:t/>
            </a:r>
            <a:br>
              <a:rPr lang="en-GB" sz="3200" b="1" dirty="0" smtClean="0">
                <a:solidFill>
                  <a:srgbClr val="000000"/>
                </a:solidFill>
                <a:latin typeface="Helvetica" charset="0"/>
                <a:ea typeface="ＭＳ Ｐゴシック" charset="0"/>
                <a:cs typeface="ＭＳ Ｐゴシック" charset="0"/>
              </a:rPr>
            </a:br>
            <a:r>
              <a:rPr lang="en-GB" sz="3200" b="1" dirty="0">
                <a:solidFill>
                  <a:srgbClr val="000000"/>
                </a:solidFill>
                <a:latin typeface="Helvetica" charset="0"/>
                <a:ea typeface="ＭＳ Ｐゴシック" charset="0"/>
                <a:cs typeface="ＭＳ Ｐゴシック" charset="0"/>
              </a:rPr>
              <a:t/>
            </a:r>
            <a:br>
              <a:rPr lang="en-GB" sz="3200" b="1" dirty="0">
                <a:solidFill>
                  <a:srgbClr val="000000"/>
                </a:solidFill>
                <a:latin typeface="Helvetica" charset="0"/>
                <a:ea typeface="ＭＳ Ｐゴシック" charset="0"/>
                <a:cs typeface="ＭＳ Ｐゴシック" charset="0"/>
              </a:rPr>
            </a:br>
            <a:r>
              <a:rPr lang="en-GB" sz="3100" b="1" dirty="0" smtClean="0">
                <a:solidFill>
                  <a:srgbClr val="000000"/>
                </a:solidFill>
                <a:latin typeface="Helvetica" charset="0"/>
                <a:ea typeface="ＭＳ Ｐゴシック" charset="0"/>
                <a:cs typeface="ＭＳ Ｐゴシック" charset="0"/>
              </a:rPr>
              <a:t>Global Warming and Climate Change</a:t>
            </a:r>
            <a:br>
              <a:rPr lang="en-GB" sz="3100" b="1" dirty="0" smtClean="0">
                <a:solidFill>
                  <a:srgbClr val="000000"/>
                </a:solidFill>
                <a:latin typeface="Helvetica" charset="0"/>
                <a:ea typeface="ＭＳ Ｐゴシック" charset="0"/>
                <a:cs typeface="ＭＳ Ｐゴシック" charset="0"/>
              </a:rPr>
            </a:br>
            <a:r>
              <a:rPr lang="en-GB" sz="3100" b="1" dirty="0" smtClean="0">
                <a:solidFill>
                  <a:srgbClr val="000000"/>
                </a:solidFill>
                <a:latin typeface="Helvetica" charset="0"/>
                <a:ea typeface="ＭＳ Ｐゴシック" charset="0"/>
                <a:cs typeface="ＭＳ Ｐゴシック" charset="0"/>
              </a:rPr>
              <a:t/>
            </a:r>
            <a:br>
              <a:rPr lang="en-GB" sz="3100" b="1" dirty="0" smtClean="0">
                <a:solidFill>
                  <a:srgbClr val="000000"/>
                </a:solidFill>
                <a:latin typeface="Helvetica" charset="0"/>
                <a:ea typeface="ＭＳ Ｐゴシック" charset="0"/>
                <a:cs typeface="ＭＳ Ｐゴシック" charset="0"/>
              </a:rPr>
            </a:br>
            <a:r>
              <a:rPr lang="en-GB" sz="3100" b="1" dirty="0" smtClean="0">
                <a:solidFill>
                  <a:srgbClr val="000000"/>
                </a:solidFill>
                <a:latin typeface="Helvetica" charset="0"/>
                <a:ea typeface="ＭＳ Ｐゴシック" charset="0"/>
                <a:cs typeface="ＭＳ Ｐゴシック" charset="0"/>
              </a:rPr>
              <a:t>Crossing Limits and Going beyond Carrying Capacity of Ecosystems</a:t>
            </a:r>
            <a:br>
              <a:rPr lang="en-GB" sz="3100" b="1" dirty="0" smtClean="0">
                <a:solidFill>
                  <a:srgbClr val="000000"/>
                </a:solidFill>
                <a:latin typeface="Helvetica" charset="0"/>
                <a:ea typeface="ＭＳ Ｐゴシック" charset="0"/>
                <a:cs typeface="ＭＳ Ｐゴシック" charset="0"/>
              </a:rPr>
            </a:br>
            <a:r>
              <a:rPr lang="en-GB" sz="3100" b="1" dirty="0">
                <a:solidFill>
                  <a:srgbClr val="000000"/>
                </a:solidFill>
                <a:latin typeface="Helvetica" charset="0"/>
                <a:ea typeface="ＭＳ Ｐゴシック" charset="0"/>
                <a:cs typeface="ＭＳ Ｐゴシック" charset="0"/>
              </a:rPr>
              <a:t/>
            </a:r>
            <a:br>
              <a:rPr lang="en-GB" sz="3100" b="1" dirty="0">
                <a:solidFill>
                  <a:srgbClr val="000000"/>
                </a:solidFill>
                <a:latin typeface="Helvetica" charset="0"/>
                <a:ea typeface="ＭＳ Ｐゴシック" charset="0"/>
                <a:cs typeface="ＭＳ Ｐゴシック" charset="0"/>
              </a:rPr>
            </a:br>
            <a:r>
              <a:rPr lang="en-GB" sz="3100" b="1" dirty="0" smtClean="0">
                <a:solidFill>
                  <a:srgbClr val="000000"/>
                </a:solidFill>
                <a:latin typeface="Helvetica" charset="0"/>
                <a:ea typeface="ＭＳ Ｐゴシック" charset="0"/>
                <a:cs typeface="ＭＳ Ｐゴシック" charset="0"/>
              </a:rPr>
              <a:t>Economic Crises and Uncertainty</a:t>
            </a:r>
            <a:br>
              <a:rPr lang="en-GB" sz="3100" b="1" dirty="0" smtClean="0">
                <a:solidFill>
                  <a:srgbClr val="000000"/>
                </a:solidFill>
                <a:latin typeface="Helvetica" charset="0"/>
                <a:ea typeface="ＭＳ Ｐゴシック" charset="0"/>
                <a:cs typeface="ＭＳ Ｐゴシック" charset="0"/>
              </a:rPr>
            </a:br>
            <a:r>
              <a:rPr lang="en-GB" sz="3100" b="1" dirty="0">
                <a:solidFill>
                  <a:srgbClr val="000000"/>
                </a:solidFill>
                <a:latin typeface="Helvetica" charset="0"/>
                <a:ea typeface="ＭＳ Ｐゴシック" charset="0"/>
                <a:cs typeface="ＭＳ Ｐゴシック" charset="0"/>
              </a:rPr>
              <a:t/>
            </a:r>
            <a:br>
              <a:rPr lang="en-GB" sz="3100" b="1" dirty="0">
                <a:solidFill>
                  <a:srgbClr val="000000"/>
                </a:solidFill>
                <a:latin typeface="Helvetica" charset="0"/>
                <a:ea typeface="ＭＳ Ｐゴシック" charset="0"/>
                <a:cs typeface="ＭＳ Ｐゴシック" charset="0"/>
              </a:rPr>
            </a:br>
            <a:r>
              <a:rPr lang="en-GB" sz="3100" b="1" dirty="0" smtClean="0">
                <a:solidFill>
                  <a:srgbClr val="000000"/>
                </a:solidFill>
                <a:latin typeface="Helvetica" charset="0"/>
                <a:ea typeface="ＭＳ Ｐゴシック" charset="0"/>
                <a:cs typeface="ＭＳ Ｐゴシック" charset="0"/>
              </a:rPr>
              <a:t>Institutional Legitimacy and Crisis of Legitimacy</a:t>
            </a:r>
            <a:br>
              <a:rPr lang="en-GB" sz="3100" b="1" dirty="0" smtClean="0">
                <a:solidFill>
                  <a:srgbClr val="000000"/>
                </a:solidFill>
                <a:latin typeface="Helvetica" charset="0"/>
                <a:ea typeface="ＭＳ Ｐゴシック" charset="0"/>
                <a:cs typeface="ＭＳ Ｐゴシック" charset="0"/>
              </a:rPr>
            </a:br>
            <a:r>
              <a:rPr lang="en-GB" sz="3100" b="1" dirty="0">
                <a:solidFill>
                  <a:srgbClr val="000000"/>
                </a:solidFill>
                <a:latin typeface="Helvetica" charset="0"/>
                <a:ea typeface="ＭＳ Ｐゴシック" charset="0"/>
                <a:cs typeface="ＭＳ Ｐゴシック" charset="0"/>
              </a:rPr>
              <a:t/>
            </a:r>
            <a:br>
              <a:rPr lang="en-GB" sz="3100" b="1" dirty="0">
                <a:solidFill>
                  <a:srgbClr val="000000"/>
                </a:solidFill>
                <a:latin typeface="Helvetica" charset="0"/>
                <a:ea typeface="ＭＳ Ｐゴシック" charset="0"/>
                <a:cs typeface="ＭＳ Ｐゴシック" charset="0"/>
              </a:rPr>
            </a:br>
            <a:r>
              <a:rPr lang="en-GB" sz="3100" b="1" dirty="0">
                <a:solidFill>
                  <a:srgbClr val="000000"/>
                </a:solidFill>
                <a:latin typeface="Helvetica" charset="0"/>
                <a:ea typeface="ＭＳ Ｐゴシック" charset="0"/>
                <a:cs typeface="ＭＳ Ｐゴシック" charset="0"/>
              </a:rPr>
              <a:t/>
            </a:r>
            <a:br>
              <a:rPr lang="en-GB" sz="3100" b="1" dirty="0">
                <a:solidFill>
                  <a:srgbClr val="000000"/>
                </a:solidFill>
                <a:latin typeface="Helvetica" charset="0"/>
                <a:ea typeface="ＭＳ Ｐゴシック" charset="0"/>
                <a:cs typeface="ＭＳ Ｐゴシック" charset="0"/>
              </a:rPr>
            </a:br>
            <a:endParaRPr lang="en-GB" sz="3100" dirty="0">
              <a:latin typeface="Helvetica" charset="0"/>
              <a:ea typeface="ＭＳ Ｐゴシック" charset="0"/>
              <a:cs typeface="ＭＳ Ｐゴシック" charset="0"/>
            </a:endParaRPr>
          </a:p>
        </p:txBody>
      </p:sp>
      <p:sp>
        <p:nvSpPr>
          <p:cNvPr id="29697" name="Rectangle 2"/>
          <p:cNvSpPr>
            <a:spLocks noGrp="1" noChangeArrowheads="1"/>
          </p:cNvSpPr>
          <p:nvPr>
            <p:ph idx="1"/>
          </p:nvPr>
        </p:nvSpPr>
        <p:spPr>
          <a:xfrm>
            <a:off x="762000" y="381000"/>
            <a:ext cx="8001000" cy="6019800"/>
          </a:xfrm>
        </p:spPr>
        <p:txBody>
          <a:bodyPr/>
          <a:lstStyle/>
          <a:p>
            <a:pPr eaLnBrk="1" hangingPunct="1">
              <a:lnSpc>
                <a:spcPct val="90000"/>
              </a:lnSpc>
            </a:pPr>
            <a:endParaRPr lang="en-GB" sz="2400" dirty="0">
              <a:solidFill>
                <a:srgbClr val="000000"/>
              </a:solidFill>
              <a:latin typeface="Helvetica" charset="0"/>
              <a:ea typeface="ＭＳ Ｐゴシック" charset="0"/>
              <a:cs typeface="ＭＳ Ｐゴシック" charset="0"/>
            </a:endParaRPr>
          </a:p>
          <a:p>
            <a:pPr eaLnBrk="1" hangingPunct="1"/>
            <a:endParaRPr lang="en-GB" dirty="0">
              <a:latin typeface="Helvetica" charset="0"/>
              <a:ea typeface="ＭＳ Ｐゴシック" charset="0"/>
              <a:cs typeface="ＭＳ Ｐゴシック" charset="0"/>
            </a:endParaRPr>
          </a:p>
          <a:p>
            <a:pPr eaLnBrk="1" hangingPunct="1">
              <a:buFont typeface="Wingdings" charset="0"/>
              <a:buNone/>
            </a:pPr>
            <a:endParaRPr lang="en-GB" dirty="0">
              <a:latin typeface="Helvetica" charset="0"/>
              <a:ea typeface="ＭＳ Ｐゴシック" charset="0"/>
              <a:cs typeface="ＭＳ Ｐゴシック" charset="0"/>
            </a:endParaRPr>
          </a:p>
        </p:txBody>
      </p:sp>
    </p:spTree>
    <p:extLst>
      <p:ext uri="{BB962C8B-B14F-4D97-AF65-F5344CB8AC3E}">
        <p14:creationId xmlns:p14="http://schemas.microsoft.com/office/powerpoint/2010/main" val="3031413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idx="4294967295"/>
          </p:nvPr>
        </p:nvSpPr>
        <p:spPr>
          <a:xfrm>
            <a:off x="0" y="990600"/>
            <a:ext cx="8199438" cy="4818063"/>
          </a:xfrm>
        </p:spPr>
        <p:txBody>
          <a:bodyPr>
            <a:normAutofit/>
          </a:bodyPr>
          <a:lstStyle/>
          <a:p>
            <a:r>
              <a:rPr lang="en-GB" sz="3200" dirty="0">
                <a:solidFill>
                  <a:srgbClr val="000000"/>
                </a:solidFill>
                <a:latin typeface="Helvetica" charset="0"/>
                <a:ea typeface="ＭＳ Ｐゴシック" charset="0"/>
                <a:cs typeface="ＭＳ Ｐゴシック" charset="0"/>
              </a:rPr>
              <a:t/>
            </a:r>
            <a:br>
              <a:rPr lang="en-GB" sz="3200" dirty="0">
                <a:solidFill>
                  <a:srgbClr val="000000"/>
                </a:solidFill>
                <a:latin typeface="Helvetica" charset="0"/>
                <a:ea typeface="ＭＳ Ｐゴシック" charset="0"/>
                <a:cs typeface="ＭＳ Ｐゴシック" charset="0"/>
              </a:rPr>
            </a:br>
            <a:endParaRPr lang="en-GB" dirty="0">
              <a:latin typeface="Helvetica" charset="0"/>
              <a:ea typeface="ＭＳ Ｐゴシック" charset="0"/>
              <a:cs typeface="ＭＳ Ｐゴシック" charset="0"/>
            </a:endParaRPr>
          </a:p>
        </p:txBody>
      </p:sp>
      <p:sp>
        <p:nvSpPr>
          <p:cNvPr id="31746" name="Rectangle 4"/>
          <p:cNvSpPr>
            <a:spLocks noChangeArrowheads="1"/>
          </p:cNvSpPr>
          <p:nvPr/>
        </p:nvSpPr>
        <p:spPr bwMode="auto">
          <a:xfrm>
            <a:off x="609600" y="533400"/>
            <a:ext cx="762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 name="Rectangle 1"/>
          <p:cNvSpPr/>
          <p:nvPr/>
        </p:nvSpPr>
        <p:spPr>
          <a:xfrm>
            <a:off x="334818" y="196273"/>
            <a:ext cx="8578272" cy="646331"/>
          </a:xfrm>
          <a:prstGeom prst="rect">
            <a:avLst/>
          </a:prstGeom>
        </p:spPr>
        <p:txBody>
          <a:bodyPr wrap="square">
            <a:spAutoFit/>
          </a:bodyPr>
          <a:lstStyle/>
          <a:p>
            <a:r>
              <a:rPr lang="en-GB" sz="3600" b="1" dirty="0">
                <a:solidFill>
                  <a:srgbClr val="000000"/>
                </a:solidFill>
                <a:latin typeface="Helvetica" charset="0"/>
                <a:ea typeface="ＭＳ Ｐゴシック" charset="0"/>
                <a:cs typeface="ＭＳ Ｐゴシック" charset="0"/>
              </a:rPr>
              <a:t>Global Warming and Climate </a:t>
            </a:r>
            <a:r>
              <a:rPr lang="en-GB" sz="3600" b="1" dirty="0" smtClean="0">
                <a:solidFill>
                  <a:srgbClr val="000000"/>
                </a:solidFill>
                <a:latin typeface="Helvetica" charset="0"/>
                <a:ea typeface="ＭＳ Ｐゴシック" charset="0"/>
                <a:cs typeface="ＭＳ Ｐゴシック" charset="0"/>
              </a:rPr>
              <a:t>Change</a:t>
            </a:r>
            <a:endParaRPr lang="en-GB" dirty="0"/>
          </a:p>
        </p:txBody>
      </p:sp>
      <p:sp>
        <p:nvSpPr>
          <p:cNvPr id="3" name="TextBox 2"/>
          <p:cNvSpPr txBox="1"/>
          <p:nvPr/>
        </p:nvSpPr>
        <p:spPr>
          <a:xfrm>
            <a:off x="80818" y="842605"/>
            <a:ext cx="9063182" cy="5262979"/>
          </a:xfrm>
          <a:prstGeom prst="rect">
            <a:avLst/>
          </a:prstGeom>
          <a:noFill/>
        </p:spPr>
        <p:txBody>
          <a:bodyPr wrap="square" rtlCol="0">
            <a:spAutoFit/>
          </a:bodyPr>
          <a:lstStyle/>
          <a:p>
            <a:r>
              <a:rPr lang="en-US" sz="2400" dirty="0" smtClean="0"/>
              <a:t>Are we in the </a:t>
            </a:r>
            <a:r>
              <a:rPr lang="en-US" sz="2400" dirty="0" err="1" smtClean="0"/>
              <a:t>Anthropocene</a:t>
            </a:r>
            <a:r>
              <a:rPr lang="en-US" sz="2400" dirty="0" smtClean="0"/>
              <a:t> Era?</a:t>
            </a:r>
          </a:p>
          <a:p>
            <a:r>
              <a:rPr lang="en-US" sz="2400" dirty="0" smtClean="0"/>
              <a:t>Have </a:t>
            </a:r>
            <a:r>
              <a:rPr lang="en-US" sz="2400" dirty="0"/>
              <a:t>human beings permanently changed the planet? That seemingly simple question has sparked a new battle between geologists and environmental advocates over what to call the time period we live in</a:t>
            </a:r>
            <a:r>
              <a:rPr lang="en-US" sz="2400" dirty="0" smtClean="0"/>
              <a:t>.</a:t>
            </a:r>
            <a:endParaRPr lang="en-US" sz="2400" dirty="0"/>
          </a:p>
          <a:p>
            <a:r>
              <a:rPr lang="en-US" sz="2400" dirty="0" smtClean="0"/>
              <a:t>According </a:t>
            </a:r>
            <a:r>
              <a:rPr lang="en-US" sz="2400" dirty="0"/>
              <a:t>to the International Union of Geological Sciences (IUGS), </a:t>
            </a:r>
            <a:r>
              <a:rPr lang="en-US" sz="2400" dirty="0" smtClean="0"/>
              <a:t>the </a:t>
            </a:r>
            <a:r>
              <a:rPr lang="en-US" sz="2400" dirty="0"/>
              <a:t>professional organization in charge of defining earth’s time scale,  </a:t>
            </a:r>
            <a:r>
              <a:rPr lang="en-US" sz="2400" dirty="0" smtClean="0"/>
              <a:t>we </a:t>
            </a:r>
            <a:r>
              <a:rPr lang="en-US" sz="2400" dirty="0"/>
              <a:t>are officially in the Holocene (“entirely recent”) epoch, which began 11,700 years ago </a:t>
            </a:r>
            <a:r>
              <a:rPr lang="en-US" sz="2400" dirty="0" smtClean="0"/>
              <a:t>after </a:t>
            </a:r>
            <a:r>
              <a:rPr lang="en-US" sz="2400" dirty="0"/>
              <a:t>the last major ice </a:t>
            </a:r>
            <a:r>
              <a:rPr lang="en-US" sz="2400" dirty="0" err="1" smtClean="0"/>
              <a:t>age.But</a:t>
            </a:r>
            <a:r>
              <a:rPr lang="en-US" sz="2400" dirty="0" smtClean="0"/>
              <a:t> </a:t>
            </a:r>
            <a:r>
              <a:rPr lang="en-US" sz="2400" dirty="0"/>
              <a:t>that label is outdated, some experts say. </a:t>
            </a:r>
            <a:r>
              <a:rPr lang="en-US" sz="2400" dirty="0" smtClean="0"/>
              <a:t>They </a:t>
            </a:r>
            <a:r>
              <a:rPr lang="en-US" sz="2400" dirty="0"/>
              <a:t>argue for “</a:t>
            </a:r>
            <a:r>
              <a:rPr lang="en-US" sz="2400" dirty="0" err="1"/>
              <a:t>Anthropocene</a:t>
            </a:r>
            <a:r>
              <a:rPr lang="en-US" sz="2400" dirty="0"/>
              <a:t>”—from </a:t>
            </a:r>
            <a:r>
              <a:rPr lang="en-US" sz="2400" i="1" dirty="0" err="1"/>
              <a:t>anthropo</a:t>
            </a:r>
            <a:r>
              <a:rPr lang="en-US" sz="2400" dirty="0"/>
              <a:t>, for “man,” and </a:t>
            </a:r>
            <a:r>
              <a:rPr lang="en-US" sz="2400" i="1" dirty="0" err="1"/>
              <a:t>cene</a:t>
            </a:r>
            <a:r>
              <a:rPr lang="en-US" sz="2400" dirty="0"/>
              <a:t>, for “new”</a:t>
            </a:r>
            <a:r>
              <a:rPr lang="en-US" sz="2400" dirty="0" smtClean="0"/>
              <a:t>—because </a:t>
            </a:r>
            <a:r>
              <a:rPr lang="en-US" sz="2400" dirty="0"/>
              <a:t>human- kind has caused mass extinctions of plant and animal species, </a:t>
            </a:r>
            <a:r>
              <a:rPr lang="en-US" sz="2400" dirty="0" smtClean="0"/>
              <a:t>polluted </a:t>
            </a:r>
            <a:r>
              <a:rPr lang="en-US" sz="2400" dirty="0"/>
              <a:t>the oceans and altered the atmosphere, among other lasting impacts</a:t>
            </a:r>
            <a:r>
              <a:rPr lang="en-US" sz="2400" dirty="0" smtClean="0"/>
              <a:t>.</a:t>
            </a:r>
            <a:endParaRPr lang="en-US" sz="2400" dirty="0"/>
          </a:p>
        </p:txBody>
      </p:sp>
    </p:spTree>
    <p:extLst>
      <p:ext uri="{BB962C8B-B14F-4D97-AF65-F5344CB8AC3E}">
        <p14:creationId xmlns:p14="http://schemas.microsoft.com/office/powerpoint/2010/main" val="1769837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lgn="ctr">
              <a:buNone/>
            </a:pPr>
            <a:r>
              <a:rPr lang="en-GB" b="1" dirty="0">
                <a:solidFill>
                  <a:srgbClr val="000000"/>
                </a:solidFill>
                <a:latin typeface="Helvetica" charset="0"/>
                <a:ea typeface="ＭＳ Ｐゴシック" charset="0"/>
                <a:cs typeface="ＭＳ Ｐゴシック" charset="0"/>
              </a:rPr>
              <a:t>Crossing Limits </a:t>
            </a:r>
            <a:endParaRPr lang="en-GB" b="1" dirty="0" smtClean="0">
              <a:solidFill>
                <a:srgbClr val="000000"/>
              </a:solidFill>
              <a:latin typeface="Helvetica" charset="0"/>
              <a:ea typeface="ＭＳ Ｐゴシック" charset="0"/>
              <a:cs typeface="ＭＳ Ｐゴシック" charset="0"/>
            </a:endParaRPr>
          </a:p>
          <a:p>
            <a:pPr marL="0" indent="0" algn="ctr">
              <a:buNone/>
            </a:pPr>
            <a:endParaRPr lang="en-GB" b="1" dirty="0" smtClean="0">
              <a:solidFill>
                <a:srgbClr val="000000"/>
              </a:solidFill>
              <a:latin typeface="Helvetica" charset="0"/>
              <a:ea typeface="ＭＳ Ｐゴシック" charset="0"/>
              <a:cs typeface="ＭＳ Ｐゴシック" charset="0"/>
            </a:endParaRPr>
          </a:p>
          <a:p>
            <a:pPr marL="0" indent="0" algn="ctr">
              <a:buNone/>
            </a:pPr>
            <a:r>
              <a:rPr lang="en-GB" b="1" dirty="0" smtClean="0">
                <a:solidFill>
                  <a:srgbClr val="000000"/>
                </a:solidFill>
                <a:latin typeface="Helvetica" charset="0"/>
                <a:ea typeface="ＭＳ Ｐゴシック" charset="0"/>
                <a:cs typeface="ＭＳ Ｐゴシック" charset="0"/>
              </a:rPr>
              <a:t>and </a:t>
            </a:r>
          </a:p>
          <a:p>
            <a:pPr marL="0" indent="0" algn="ctr">
              <a:buNone/>
            </a:pPr>
            <a:endParaRPr lang="en-GB" b="1" dirty="0" smtClean="0">
              <a:solidFill>
                <a:srgbClr val="000000"/>
              </a:solidFill>
              <a:latin typeface="Helvetica" charset="0"/>
              <a:ea typeface="ＭＳ Ｐゴシック" charset="0"/>
              <a:cs typeface="ＭＳ Ｐゴシック" charset="0"/>
            </a:endParaRPr>
          </a:p>
          <a:p>
            <a:pPr marL="0" indent="0" algn="ctr">
              <a:buNone/>
            </a:pPr>
            <a:r>
              <a:rPr lang="en-GB" b="1" dirty="0" smtClean="0">
                <a:solidFill>
                  <a:srgbClr val="000000"/>
                </a:solidFill>
                <a:latin typeface="Helvetica" charset="0"/>
                <a:ea typeface="ＭＳ Ｐゴシック" charset="0"/>
                <a:cs typeface="ＭＳ Ｐゴシック" charset="0"/>
              </a:rPr>
              <a:t>Going </a:t>
            </a:r>
            <a:r>
              <a:rPr lang="en-GB" b="1" dirty="0">
                <a:solidFill>
                  <a:srgbClr val="000000"/>
                </a:solidFill>
                <a:latin typeface="Helvetica" charset="0"/>
                <a:ea typeface="ＭＳ Ｐゴシック" charset="0"/>
                <a:cs typeface="ＭＳ Ｐゴシック" charset="0"/>
              </a:rPr>
              <a:t>beyond </a:t>
            </a:r>
            <a:endParaRPr lang="en-GB" b="1" dirty="0" smtClean="0">
              <a:solidFill>
                <a:srgbClr val="000000"/>
              </a:solidFill>
              <a:latin typeface="Helvetica" charset="0"/>
              <a:ea typeface="ＭＳ Ｐゴシック" charset="0"/>
              <a:cs typeface="ＭＳ Ｐゴシック" charset="0"/>
            </a:endParaRPr>
          </a:p>
          <a:p>
            <a:pPr marL="0" indent="0" algn="ctr">
              <a:buNone/>
            </a:pPr>
            <a:endParaRPr lang="en-GB" b="1" dirty="0">
              <a:solidFill>
                <a:srgbClr val="000000"/>
              </a:solidFill>
              <a:latin typeface="Helvetica" charset="0"/>
              <a:ea typeface="ＭＳ Ｐゴシック" charset="0"/>
              <a:cs typeface="ＭＳ Ｐゴシック" charset="0"/>
            </a:endParaRPr>
          </a:p>
          <a:p>
            <a:pPr marL="0" indent="0" algn="ctr">
              <a:buNone/>
            </a:pPr>
            <a:r>
              <a:rPr lang="en-GB" b="1" dirty="0" smtClean="0">
                <a:solidFill>
                  <a:srgbClr val="000000"/>
                </a:solidFill>
                <a:latin typeface="Helvetica" charset="0"/>
                <a:ea typeface="ＭＳ Ｐゴシック" charset="0"/>
                <a:cs typeface="ＭＳ Ｐゴシック" charset="0"/>
              </a:rPr>
              <a:t>Carrying </a:t>
            </a:r>
            <a:r>
              <a:rPr lang="en-GB" b="1" dirty="0">
                <a:solidFill>
                  <a:srgbClr val="000000"/>
                </a:solidFill>
                <a:latin typeface="Helvetica" charset="0"/>
                <a:ea typeface="ＭＳ Ｐゴシック" charset="0"/>
                <a:cs typeface="ＭＳ Ｐゴシック" charset="0"/>
              </a:rPr>
              <a:t>Capacity of Ecosystems</a:t>
            </a:r>
            <a:br>
              <a:rPr lang="en-GB" b="1" dirty="0">
                <a:solidFill>
                  <a:srgbClr val="000000"/>
                </a:solidFill>
                <a:latin typeface="Helvetica" charset="0"/>
                <a:ea typeface="ＭＳ Ｐゴシック" charset="0"/>
                <a:cs typeface="ＭＳ Ｐゴシック" charset="0"/>
              </a:rPr>
            </a:br>
            <a:endParaRPr lang="en-GB" dirty="0"/>
          </a:p>
        </p:txBody>
      </p:sp>
    </p:spTree>
    <p:extLst>
      <p:ext uri="{BB962C8B-B14F-4D97-AF65-F5344CB8AC3E}">
        <p14:creationId xmlns:p14="http://schemas.microsoft.com/office/powerpoint/2010/main" val="776911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lgn="ctr">
              <a:buNone/>
            </a:pPr>
            <a:r>
              <a:rPr lang="en-GB" b="1" dirty="0" smtClean="0">
                <a:solidFill>
                  <a:srgbClr val="000000"/>
                </a:solidFill>
                <a:latin typeface="Helvetica" charset="0"/>
                <a:ea typeface="ＭＳ Ｐゴシック" charset="0"/>
                <a:cs typeface="ＭＳ Ｐゴシック" charset="0"/>
              </a:rPr>
              <a:t>    </a:t>
            </a:r>
            <a:r>
              <a:rPr lang="en-GB" sz="5400" b="1" dirty="0" smtClean="0">
                <a:solidFill>
                  <a:srgbClr val="000000"/>
                </a:solidFill>
                <a:latin typeface="Helvetica" charset="0"/>
                <a:ea typeface="ＭＳ Ｐゴシック" charset="0"/>
                <a:cs typeface="ＭＳ Ｐゴシック" charset="0"/>
              </a:rPr>
              <a:t>Economic </a:t>
            </a:r>
            <a:r>
              <a:rPr lang="en-GB" sz="5400" b="1" dirty="0">
                <a:solidFill>
                  <a:srgbClr val="000000"/>
                </a:solidFill>
                <a:latin typeface="Helvetica" charset="0"/>
                <a:ea typeface="ＭＳ Ｐゴシック" charset="0"/>
                <a:cs typeface="ＭＳ Ｐゴシック" charset="0"/>
              </a:rPr>
              <a:t>Crises </a:t>
            </a:r>
            <a:endParaRPr lang="en-GB" sz="5400" b="1" dirty="0" smtClean="0">
              <a:solidFill>
                <a:srgbClr val="000000"/>
              </a:solidFill>
              <a:latin typeface="Helvetica" charset="0"/>
              <a:ea typeface="ＭＳ Ｐゴシック" charset="0"/>
              <a:cs typeface="ＭＳ Ｐゴシック" charset="0"/>
            </a:endParaRPr>
          </a:p>
          <a:p>
            <a:pPr marL="0" indent="0" algn="ctr">
              <a:buNone/>
            </a:pPr>
            <a:r>
              <a:rPr lang="en-GB" sz="5400" b="1" dirty="0" smtClean="0">
                <a:solidFill>
                  <a:srgbClr val="000000"/>
                </a:solidFill>
                <a:latin typeface="Helvetica" charset="0"/>
                <a:ea typeface="ＭＳ Ｐゴシック" charset="0"/>
                <a:cs typeface="ＭＳ Ｐゴシック" charset="0"/>
              </a:rPr>
              <a:t>and </a:t>
            </a:r>
          </a:p>
          <a:p>
            <a:pPr marL="0" indent="0" algn="ctr">
              <a:buNone/>
            </a:pPr>
            <a:r>
              <a:rPr lang="en-GB" sz="5400" b="1" dirty="0" smtClean="0">
                <a:solidFill>
                  <a:srgbClr val="000000"/>
                </a:solidFill>
                <a:latin typeface="Helvetica" charset="0"/>
                <a:ea typeface="ＭＳ Ｐゴシック" charset="0"/>
                <a:cs typeface="ＭＳ Ｐゴシック" charset="0"/>
              </a:rPr>
              <a:t>Uncertainty</a:t>
            </a:r>
          </a:p>
          <a:p>
            <a:pPr marL="0" indent="0" algn="ctr">
              <a:buNone/>
            </a:pPr>
            <a:r>
              <a:rPr lang="en-GB" sz="4800" b="1" dirty="0" smtClean="0">
                <a:solidFill>
                  <a:srgbClr val="000000"/>
                </a:solidFill>
                <a:latin typeface="Helvetica" charset="0"/>
                <a:ea typeface="ＭＳ Ｐゴシック" charset="0"/>
                <a:cs typeface="ＭＳ Ｐゴシック" charset="0"/>
              </a:rPr>
              <a:t>Global-Regional-National</a:t>
            </a:r>
            <a:endParaRPr lang="en-GB" sz="4800" dirty="0"/>
          </a:p>
        </p:txBody>
      </p:sp>
    </p:spTree>
    <p:extLst>
      <p:ext uri="{BB962C8B-B14F-4D97-AF65-F5344CB8AC3E}">
        <p14:creationId xmlns:p14="http://schemas.microsoft.com/office/powerpoint/2010/main" val="4279088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marL="0" indent="0" algn="ctr">
              <a:buNone/>
            </a:pPr>
            <a:endParaRPr lang="en-GB" b="1" dirty="0" smtClean="0">
              <a:solidFill>
                <a:srgbClr val="000000"/>
              </a:solidFill>
              <a:latin typeface="Helvetica" charset="0"/>
              <a:ea typeface="ＭＳ Ｐゴシック" charset="0"/>
              <a:cs typeface="ＭＳ Ｐゴシック" charset="0"/>
            </a:endParaRPr>
          </a:p>
          <a:p>
            <a:pPr marL="0" indent="0" algn="ctr">
              <a:buNone/>
            </a:pPr>
            <a:endParaRPr lang="en-GB" b="1">
              <a:solidFill>
                <a:srgbClr val="000000"/>
              </a:solidFill>
              <a:latin typeface="Helvetica" charset="0"/>
              <a:ea typeface="ＭＳ Ｐゴシック" charset="0"/>
              <a:cs typeface="ＭＳ Ｐゴシック" charset="0"/>
            </a:endParaRPr>
          </a:p>
          <a:p>
            <a:pPr marL="0" indent="0" algn="ctr">
              <a:buNone/>
            </a:pPr>
            <a:r>
              <a:rPr lang="en-GB" b="1" smtClean="0">
                <a:solidFill>
                  <a:srgbClr val="000000"/>
                </a:solidFill>
                <a:latin typeface="Helvetica" charset="0"/>
                <a:ea typeface="ＭＳ Ｐゴシック" charset="0"/>
                <a:cs typeface="ＭＳ Ｐゴシック" charset="0"/>
              </a:rPr>
              <a:t>Institutional </a:t>
            </a:r>
            <a:r>
              <a:rPr lang="en-GB" b="1" dirty="0">
                <a:solidFill>
                  <a:srgbClr val="000000"/>
                </a:solidFill>
                <a:latin typeface="Helvetica" charset="0"/>
                <a:ea typeface="ＭＳ Ｐゴシック" charset="0"/>
                <a:cs typeface="ＭＳ Ｐゴシック" charset="0"/>
              </a:rPr>
              <a:t>Legitimacy </a:t>
            </a:r>
            <a:endParaRPr lang="en-GB" b="1" dirty="0" smtClean="0">
              <a:solidFill>
                <a:srgbClr val="000000"/>
              </a:solidFill>
              <a:latin typeface="Helvetica" charset="0"/>
              <a:ea typeface="ＭＳ Ｐゴシック" charset="0"/>
              <a:cs typeface="ＭＳ Ｐゴシック" charset="0"/>
            </a:endParaRPr>
          </a:p>
          <a:p>
            <a:pPr marL="0" indent="0" algn="ctr">
              <a:buNone/>
            </a:pPr>
            <a:r>
              <a:rPr lang="en-GB" b="1" dirty="0" smtClean="0">
                <a:solidFill>
                  <a:srgbClr val="000000"/>
                </a:solidFill>
                <a:latin typeface="Helvetica" charset="0"/>
                <a:ea typeface="ＭＳ Ｐゴシック" charset="0"/>
                <a:cs typeface="ＭＳ Ｐゴシック" charset="0"/>
              </a:rPr>
              <a:t>and </a:t>
            </a:r>
          </a:p>
          <a:p>
            <a:pPr marL="0" indent="0" algn="ctr">
              <a:buNone/>
            </a:pPr>
            <a:r>
              <a:rPr lang="en-GB" b="1" dirty="0" smtClean="0">
                <a:solidFill>
                  <a:srgbClr val="000000"/>
                </a:solidFill>
                <a:latin typeface="Helvetica" charset="0"/>
                <a:ea typeface="ＭＳ Ｐゴシック" charset="0"/>
                <a:cs typeface="ＭＳ Ｐゴシック" charset="0"/>
              </a:rPr>
              <a:t>Crisis </a:t>
            </a:r>
            <a:r>
              <a:rPr lang="en-GB" b="1" dirty="0">
                <a:solidFill>
                  <a:srgbClr val="000000"/>
                </a:solidFill>
                <a:latin typeface="Helvetica" charset="0"/>
                <a:ea typeface="ＭＳ Ｐゴシック" charset="0"/>
                <a:cs typeface="ＭＳ Ｐゴシック" charset="0"/>
              </a:rPr>
              <a:t>of </a:t>
            </a:r>
            <a:r>
              <a:rPr lang="en-GB" b="1" dirty="0" smtClean="0">
                <a:solidFill>
                  <a:srgbClr val="000000"/>
                </a:solidFill>
                <a:latin typeface="Helvetica" charset="0"/>
                <a:ea typeface="ＭＳ Ｐゴシック" charset="0"/>
                <a:cs typeface="ＭＳ Ｐゴシック" charset="0"/>
              </a:rPr>
              <a:t>Legitimacy</a:t>
            </a:r>
          </a:p>
          <a:p>
            <a:pPr marL="0" indent="0" algn="ctr">
              <a:buNone/>
            </a:pPr>
            <a:endParaRPr lang="en-GB" b="1" dirty="0">
              <a:solidFill>
                <a:srgbClr val="000000"/>
              </a:solidFill>
              <a:latin typeface="Helvetica" charset="0"/>
              <a:ea typeface="ＭＳ Ｐゴシック" charset="0"/>
              <a:cs typeface="ＭＳ Ｐゴシック" charset="0"/>
            </a:endParaRPr>
          </a:p>
          <a:p>
            <a:pPr marL="0" indent="0" algn="ctr">
              <a:buNone/>
            </a:pPr>
            <a:r>
              <a:rPr lang="en-GB" b="1" dirty="0" smtClean="0">
                <a:solidFill>
                  <a:srgbClr val="000000"/>
                </a:solidFill>
                <a:latin typeface="Helvetica" charset="0"/>
                <a:ea typeface="ＭＳ Ｐゴシック" charset="0"/>
                <a:cs typeface="ＭＳ Ｐゴシック" charset="0"/>
              </a:rPr>
              <a:t>Crisis of Authority and Crisis of Expert Views</a:t>
            </a:r>
            <a:r>
              <a:rPr lang="en-GB" b="1" dirty="0">
                <a:solidFill>
                  <a:srgbClr val="000000"/>
                </a:solidFill>
                <a:latin typeface="Helvetica" charset="0"/>
                <a:ea typeface="ＭＳ Ｐゴシック" charset="0"/>
                <a:cs typeface="ＭＳ Ｐゴシック" charset="0"/>
              </a:rPr>
              <a:t/>
            </a:r>
            <a:br>
              <a:rPr lang="en-GB" b="1" dirty="0">
                <a:solidFill>
                  <a:srgbClr val="000000"/>
                </a:solidFill>
                <a:latin typeface="Helvetica" charset="0"/>
                <a:ea typeface="ＭＳ Ｐゴシック" charset="0"/>
                <a:cs typeface="ＭＳ Ｐゴシック" charset="0"/>
              </a:rPr>
            </a:br>
            <a:endParaRPr lang="en-GB" dirty="0"/>
          </a:p>
        </p:txBody>
      </p:sp>
    </p:spTree>
    <p:extLst>
      <p:ext uri="{BB962C8B-B14F-4D97-AF65-F5344CB8AC3E}">
        <p14:creationId xmlns:p14="http://schemas.microsoft.com/office/powerpoint/2010/main" val="30368369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232</TotalTime>
  <Words>188</Words>
  <Application>Microsoft Macintosh PowerPoint</Application>
  <PresentationFormat>On-screen Show (4:3)</PresentationFormat>
  <Paragraphs>28</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Executive</vt:lpstr>
      <vt:lpstr>      Education for Sustainable Futures  in an Uncertain World  Part I  Lawrence Surendra Senior Fellow, Indian Council for Social Science Research (ICSSR) Central Institute of Indian Languages, Mysore and Chairman, The Sustainability Platform (TSP) www.sustainindia.org      </vt:lpstr>
      <vt:lpstr>Uncertainty  Global Warming and Climate Change  Crossing Limits and Going beyond Carrying Capacity of Ecosystems  Economic Crises and Uncertainty  Institutional Legitimacy and Crisis of Legitimacy   </vt:lpstr>
      <vt:lpstr> </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Quality of Education, Innovation and Access (GER)  Lawrence Surendra Senior Fellow, Indian Council for Social Science Research Central Institute of Indian Languages, Mysore Ministry of Human Resources Development, Government of India      </dc:title>
  <dc:creator>Lawrence Surendra</dc:creator>
  <cp:lastModifiedBy>Lawrence Surendra</cp:lastModifiedBy>
  <cp:revision>42</cp:revision>
  <dcterms:created xsi:type="dcterms:W3CDTF">2014-02-15T03:06:49Z</dcterms:created>
  <dcterms:modified xsi:type="dcterms:W3CDTF">2014-11-12T03:25:12Z</dcterms:modified>
</cp:coreProperties>
</file>