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0"/>
  </p:notesMasterIdLst>
  <p:sldIdLst>
    <p:sldId id="256" r:id="rId2"/>
    <p:sldId id="281" r:id="rId3"/>
    <p:sldId id="287" r:id="rId4"/>
    <p:sldId id="288" r:id="rId5"/>
    <p:sldId id="278" r:id="rId6"/>
    <p:sldId id="280" r:id="rId7"/>
    <p:sldId id="265" r:id="rId8"/>
    <p:sldId id="282" r:id="rId9"/>
    <p:sldId id="283" r:id="rId10"/>
    <p:sldId id="266" r:id="rId11"/>
    <p:sldId id="267" r:id="rId12"/>
    <p:sldId id="284" r:id="rId13"/>
    <p:sldId id="285" r:id="rId14"/>
    <p:sldId id="289" r:id="rId15"/>
    <p:sldId id="290" r:id="rId16"/>
    <p:sldId id="291" r:id="rId17"/>
    <p:sldId id="292" r:id="rId18"/>
    <p:sldId id="293" r:id="rId19"/>
    <p:sldId id="294" r:id="rId20"/>
    <p:sldId id="295" r:id="rId21"/>
    <p:sldId id="296" r:id="rId22"/>
    <p:sldId id="297" r:id="rId23"/>
    <p:sldId id="298" r:id="rId24"/>
    <p:sldId id="300" r:id="rId25"/>
    <p:sldId id="301" r:id="rId26"/>
    <p:sldId id="302" r:id="rId27"/>
    <p:sldId id="303" r:id="rId28"/>
    <p:sldId id="304" r:id="rId29"/>
    <p:sldId id="305" r:id="rId30"/>
    <p:sldId id="274" r:id="rId31"/>
    <p:sldId id="306" r:id="rId32"/>
    <p:sldId id="309" r:id="rId33"/>
    <p:sldId id="271" r:id="rId34"/>
    <p:sldId id="272" r:id="rId35"/>
    <p:sldId id="270" r:id="rId36"/>
    <p:sldId id="310" r:id="rId37"/>
    <p:sldId id="311" r:id="rId38"/>
    <p:sldId id="312" r:id="rId3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snapToGrid="0" snapToObjects="1">
      <p:cViewPr varScale="1">
        <p:scale>
          <a:sx n="110" d="100"/>
          <a:sy n="110" d="100"/>
        </p:scale>
        <p:origin x="-168" y="-10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792"/>
    </p:cViewPr>
  </p:sorter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notesMaster" Target="notesMasters/notesMaster1.xml"/><Relationship Id="rId41" Type="http://schemas.openxmlformats.org/officeDocument/2006/relationships/printerSettings" Target="printerSettings/printerSettings1.bin"/><Relationship Id="rId42" Type="http://schemas.openxmlformats.org/officeDocument/2006/relationships/presProps" Target="presProps.xml"/><Relationship Id="rId43" Type="http://schemas.openxmlformats.org/officeDocument/2006/relationships/viewProps" Target="viewProps.xml"/><Relationship Id="rId44" Type="http://schemas.openxmlformats.org/officeDocument/2006/relationships/theme" Target="theme/theme1.xml"/><Relationship Id="rId4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52A71E5-30DC-8647-928A-DD6792ACC132}" type="datetimeFigureOut">
              <a:rPr lang="en-US" smtClean="0"/>
              <a:t>12/11/14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E661D90-BA48-C64C-AC3D-426F9438CAB4}" type="slidenum">
              <a:rPr lang="en-US" smtClean="0"/>
              <a:t>‹#›</a:t>
            </a:fld>
            <a:endParaRPr lang="en-US" dirty="0"/>
          </a:p>
        </p:txBody>
      </p:sp>
    </p:spTree>
    <p:extLst>
      <p:ext uri="{BB962C8B-B14F-4D97-AF65-F5344CB8AC3E}">
        <p14:creationId xmlns:p14="http://schemas.microsoft.com/office/powerpoint/2010/main" val="372482180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50E13477-9B40-7346-AEF9-D148CFD0F055}" type="slidenum">
              <a:rPr lang="en-GB" sz="1200"/>
              <a:pPr/>
              <a:t>5</a:t>
            </a:fld>
            <a:endParaRPr lang="en-GB" sz="1200"/>
          </a:p>
        </p:txBody>
      </p:sp>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GB">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8B9AA507-9B0E-8B4C-BB60-96B273D68397}" type="slidenum">
              <a:rPr lang="en-GB" sz="1200"/>
              <a:pPr/>
              <a:t>7</a:t>
            </a:fld>
            <a:endParaRPr lang="en-GB" sz="1200" dirty="0"/>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GB" dirty="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6DFAF8BF-D31F-7347-9298-F0B4F8AD4264}" type="slidenum">
              <a:rPr lang="en-GB" sz="1200"/>
              <a:pPr/>
              <a:t>8</a:t>
            </a:fld>
            <a:endParaRPr lang="en-GB" sz="1200" dirty="0"/>
          </a:p>
        </p:txBody>
      </p:sp>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dirty="0">
              <a:ea typeface="ＭＳ Ｐゴシック" charset="0"/>
              <a:cs typeface="ＭＳ Ｐゴシック"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2A0F198B-20DC-9C4A-8256-6C55B057519D}" type="slidenum">
              <a:rPr lang="en-GB" sz="1200"/>
              <a:pPr/>
              <a:t>9</a:t>
            </a:fld>
            <a:endParaRPr lang="en-GB" sz="1200" dirty="0"/>
          </a:p>
        </p:txBody>
      </p:sp>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GB" dirty="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661D90-BA48-C64C-AC3D-426F9438CAB4}" type="slidenum">
              <a:rPr lang="en-US" smtClean="0"/>
              <a:t>30</a:t>
            </a:fld>
            <a:endParaRPr lang="en-US" dirty="0"/>
          </a:p>
        </p:txBody>
      </p:sp>
    </p:spTree>
    <p:extLst>
      <p:ext uri="{BB962C8B-B14F-4D97-AF65-F5344CB8AC3E}">
        <p14:creationId xmlns:p14="http://schemas.microsoft.com/office/powerpoint/2010/main" val="21093881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661D90-BA48-C64C-AC3D-426F9438CAB4}" type="slidenum">
              <a:rPr lang="en-US" smtClean="0"/>
              <a:t>34</a:t>
            </a:fld>
            <a:endParaRPr lang="en-US" dirty="0"/>
          </a:p>
        </p:txBody>
      </p:sp>
    </p:spTree>
    <p:extLst>
      <p:ext uri="{BB962C8B-B14F-4D97-AF65-F5344CB8AC3E}">
        <p14:creationId xmlns:p14="http://schemas.microsoft.com/office/powerpoint/2010/main" val="35578338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661D90-BA48-C64C-AC3D-426F9438CAB4}" type="slidenum">
              <a:rPr lang="en-US" smtClean="0"/>
              <a:t>35</a:t>
            </a:fld>
            <a:endParaRPr lang="en-US" dirty="0"/>
          </a:p>
        </p:txBody>
      </p:sp>
    </p:spTree>
    <p:extLst>
      <p:ext uri="{BB962C8B-B14F-4D97-AF65-F5344CB8AC3E}">
        <p14:creationId xmlns:p14="http://schemas.microsoft.com/office/powerpoint/2010/main" val="16923637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FF51718-E130-E146-9261-F899C2BE66F5}" type="datetimeFigureOut">
              <a:rPr lang="en-US" smtClean="0"/>
              <a:t>12/11/14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9E30C38-1C14-264F-99C8-F136C42A6268}" type="slidenum">
              <a:rPr lang="en-US" smtClean="0"/>
              <a:t>‹#›</a:t>
            </a:fld>
            <a:endParaRPr lang="en-US" dirty="0"/>
          </a:p>
        </p:txBody>
      </p:sp>
    </p:spTree>
    <p:extLst>
      <p:ext uri="{BB962C8B-B14F-4D97-AF65-F5344CB8AC3E}">
        <p14:creationId xmlns:p14="http://schemas.microsoft.com/office/powerpoint/2010/main" val="17690484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F51718-E130-E146-9261-F899C2BE66F5}" type="datetimeFigureOut">
              <a:rPr lang="en-US" smtClean="0"/>
              <a:t>12/11/14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9E30C38-1C14-264F-99C8-F136C42A6268}" type="slidenum">
              <a:rPr lang="en-US" smtClean="0"/>
              <a:t>‹#›</a:t>
            </a:fld>
            <a:endParaRPr lang="en-US" dirty="0"/>
          </a:p>
        </p:txBody>
      </p:sp>
    </p:spTree>
    <p:extLst>
      <p:ext uri="{BB962C8B-B14F-4D97-AF65-F5344CB8AC3E}">
        <p14:creationId xmlns:p14="http://schemas.microsoft.com/office/powerpoint/2010/main" val="3297212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F51718-E130-E146-9261-F899C2BE66F5}" type="datetimeFigureOut">
              <a:rPr lang="en-US" smtClean="0"/>
              <a:t>12/11/14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9E30C38-1C14-264F-99C8-F136C42A6268}" type="slidenum">
              <a:rPr lang="en-US" smtClean="0"/>
              <a:t>‹#›</a:t>
            </a:fld>
            <a:endParaRPr lang="en-US" dirty="0"/>
          </a:p>
        </p:txBody>
      </p:sp>
    </p:spTree>
    <p:extLst>
      <p:ext uri="{BB962C8B-B14F-4D97-AF65-F5344CB8AC3E}">
        <p14:creationId xmlns:p14="http://schemas.microsoft.com/office/powerpoint/2010/main" val="780046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F51718-E130-E146-9261-F899C2BE66F5}" type="datetimeFigureOut">
              <a:rPr lang="en-US" smtClean="0"/>
              <a:t>12/11/14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9E30C38-1C14-264F-99C8-F136C42A6268}" type="slidenum">
              <a:rPr lang="en-US" smtClean="0"/>
              <a:t>‹#›</a:t>
            </a:fld>
            <a:endParaRPr lang="en-US" dirty="0"/>
          </a:p>
        </p:txBody>
      </p:sp>
    </p:spTree>
    <p:extLst>
      <p:ext uri="{BB962C8B-B14F-4D97-AF65-F5344CB8AC3E}">
        <p14:creationId xmlns:p14="http://schemas.microsoft.com/office/powerpoint/2010/main" val="3673523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FF51718-E130-E146-9261-F899C2BE66F5}" type="datetimeFigureOut">
              <a:rPr lang="en-US" smtClean="0"/>
              <a:t>12/11/14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9E30C38-1C14-264F-99C8-F136C42A6268}" type="slidenum">
              <a:rPr lang="en-US" smtClean="0"/>
              <a:t>‹#›</a:t>
            </a:fld>
            <a:endParaRPr lang="en-US" dirty="0"/>
          </a:p>
        </p:txBody>
      </p:sp>
    </p:spTree>
    <p:extLst>
      <p:ext uri="{BB962C8B-B14F-4D97-AF65-F5344CB8AC3E}">
        <p14:creationId xmlns:p14="http://schemas.microsoft.com/office/powerpoint/2010/main" val="4977789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FF51718-E130-E146-9261-F899C2BE66F5}" type="datetimeFigureOut">
              <a:rPr lang="en-US" smtClean="0"/>
              <a:t>12/11/14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9E30C38-1C14-264F-99C8-F136C42A6268}" type="slidenum">
              <a:rPr lang="en-US" smtClean="0"/>
              <a:t>‹#›</a:t>
            </a:fld>
            <a:endParaRPr lang="en-US" dirty="0"/>
          </a:p>
        </p:txBody>
      </p:sp>
    </p:spTree>
    <p:extLst>
      <p:ext uri="{BB962C8B-B14F-4D97-AF65-F5344CB8AC3E}">
        <p14:creationId xmlns:p14="http://schemas.microsoft.com/office/powerpoint/2010/main" val="4996592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FF51718-E130-E146-9261-F899C2BE66F5}" type="datetimeFigureOut">
              <a:rPr lang="en-US" smtClean="0"/>
              <a:t>12/11/14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9E30C38-1C14-264F-99C8-F136C42A6268}" type="slidenum">
              <a:rPr lang="en-US" smtClean="0"/>
              <a:t>‹#›</a:t>
            </a:fld>
            <a:endParaRPr lang="en-US" dirty="0"/>
          </a:p>
        </p:txBody>
      </p:sp>
    </p:spTree>
    <p:extLst>
      <p:ext uri="{BB962C8B-B14F-4D97-AF65-F5344CB8AC3E}">
        <p14:creationId xmlns:p14="http://schemas.microsoft.com/office/powerpoint/2010/main" val="30051742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FF51718-E130-E146-9261-F899C2BE66F5}" type="datetimeFigureOut">
              <a:rPr lang="en-US" smtClean="0"/>
              <a:t>12/11/14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9E30C38-1C14-264F-99C8-F136C42A6268}" type="slidenum">
              <a:rPr lang="en-US" smtClean="0"/>
              <a:t>‹#›</a:t>
            </a:fld>
            <a:endParaRPr lang="en-US" dirty="0"/>
          </a:p>
        </p:txBody>
      </p:sp>
    </p:spTree>
    <p:extLst>
      <p:ext uri="{BB962C8B-B14F-4D97-AF65-F5344CB8AC3E}">
        <p14:creationId xmlns:p14="http://schemas.microsoft.com/office/powerpoint/2010/main" val="15293314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F51718-E130-E146-9261-F899C2BE66F5}" type="datetimeFigureOut">
              <a:rPr lang="en-US" smtClean="0"/>
              <a:t>12/11/14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9E30C38-1C14-264F-99C8-F136C42A6268}" type="slidenum">
              <a:rPr lang="en-US" smtClean="0"/>
              <a:t>‹#›</a:t>
            </a:fld>
            <a:endParaRPr lang="en-US" dirty="0"/>
          </a:p>
        </p:txBody>
      </p:sp>
    </p:spTree>
    <p:extLst>
      <p:ext uri="{BB962C8B-B14F-4D97-AF65-F5344CB8AC3E}">
        <p14:creationId xmlns:p14="http://schemas.microsoft.com/office/powerpoint/2010/main" val="3434750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F51718-E130-E146-9261-F899C2BE66F5}" type="datetimeFigureOut">
              <a:rPr lang="en-US" smtClean="0"/>
              <a:t>12/11/14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9E30C38-1C14-264F-99C8-F136C42A6268}" type="slidenum">
              <a:rPr lang="en-US" smtClean="0"/>
              <a:t>‹#›</a:t>
            </a:fld>
            <a:endParaRPr lang="en-US" dirty="0"/>
          </a:p>
        </p:txBody>
      </p:sp>
    </p:spTree>
    <p:extLst>
      <p:ext uri="{BB962C8B-B14F-4D97-AF65-F5344CB8AC3E}">
        <p14:creationId xmlns:p14="http://schemas.microsoft.com/office/powerpoint/2010/main" val="19163632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F51718-E130-E146-9261-F899C2BE66F5}" type="datetimeFigureOut">
              <a:rPr lang="en-US" smtClean="0"/>
              <a:t>12/11/14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9E30C38-1C14-264F-99C8-F136C42A6268}" type="slidenum">
              <a:rPr lang="en-US" smtClean="0"/>
              <a:t>‹#›</a:t>
            </a:fld>
            <a:endParaRPr lang="en-US" dirty="0"/>
          </a:p>
        </p:txBody>
      </p:sp>
    </p:spTree>
    <p:extLst>
      <p:ext uri="{BB962C8B-B14F-4D97-AF65-F5344CB8AC3E}">
        <p14:creationId xmlns:p14="http://schemas.microsoft.com/office/powerpoint/2010/main" val="57768778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F51718-E130-E146-9261-F899C2BE66F5}" type="datetimeFigureOut">
              <a:rPr lang="en-US" smtClean="0"/>
              <a:t>12/11/14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E30C38-1C14-264F-99C8-F136C42A6268}" type="slidenum">
              <a:rPr lang="en-US" smtClean="0"/>
              <a:t>‹#›</a:t>
            </a:fld>
            <a:endParaRPr lang="en-US" dirty="0"/>
          </a:p>
        </p:txBody>
      </p:sp>
    </p:spTree>
    <p:extLst>
      <p:ext uri="{BB962C8B-B14F-4D97-AF65-F5344CB8AC3E}">
        <p14:creationId xmlns:p14="http://schemas.microsoft.com/office/powerpoint/2010/main" val="17163962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amazon.com/Learner-Centered-Teaching-Five-Changes-Practice/dp/0787956465/ref=sr_1_1?ie=UTF8&amp;amp;s=books&amp;amp;qid=1253296206&amp;amp;sr=8-1"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amazon.com/Learner-Centered-Teaching-Five-Changes-Practice/dp/0787956465/ref=sr_1_1?ie=UTF8&amp;amp;s=books&amp;amp;qid=1253296206&amp;amp;sr=8-1"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en.wikipedia.org/wiki/Pedagogy"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4066"/>
            <a:ext cx="7772400" cy="6420005"/>
          </a:xfrm>
        </p:spPr>
        <p:txBody>
          <a:bodyPr>
            <a:normAutofit fontScale="90000"/>
          </a:bodyPr>
          <a:lstStyle/>
          <a:p>
            <a:r>
              <a:rPr lang="en-US" dirty="0" smtClean="0"/>
              <a:t/>
            </a:r>
            <a:br>
              <a:rPr lang="en-US" dirty="0" smtClean="0"/>
            </a:br>
            <a:r>
              <a:rPr lang="en-US" dirty="0"/>
              <a:t/>
            </a:r>
            <a:br>
              <a:rPr lang="en-US" dirty="0"/>
            </a:br>
            <a:r>
              <a:rPr lang="en-US" dirty="0" smtClean="0"/>
              <a:t/>
            </a:r>
            <a:br>
              <a:rPr lang="en-US" dirty="0" smtClean="0"/>
            </a:br>
            <a:r>
              <a:rPr lang="en-US" dirty="0" smtClean="0"/>
              <a:t/>
            </a:r>
            <a:br>
              <a:rPr lang="en-US" dirty="0" smtClean="0"/>
            </a:br>
            <a:r>
              <a:rPr lang="en-US" dirty="0"/>
              <a:t/>
            </a:r>
            <a:br>
              <a:rPr lang="en-US" dirty="0"/>
            </a:br>
            <a:r>
              <a:rPr lang="en-US" dirty="0"/>
              <a:t/>
            </a:r>
            <a:br>
              <a:rPr lang="en-US" dirty="0"/>
            </a:br>
            <a:r>
              <a:rPr lang="en-US" b="1" dirty="0" smtClean="0"/>
              <a:t>Education for Sustainable Futures </a:t>
            </a:r>
            <a:br>
              <a:rPr lang="en-US" b="1" dirty="0" smtClean="0"/>
            </a:br>
            <a:r>
              <a:rPr lang="en-US" b="1" dirty="0" smtClean="0"/>
              <a:t>in an Uncertain </a:t>
            </a:r>
            <a:r>
              <a:rPr lang="en-US" b="1" dirty="0" smtClean="0"/>
              <a:t>World</a:t>
            </a:r>
            <a:r>
              <a:rPr lang="en-US" b="1" dirty="0"/>
              <a:t/>
            </a:r>
            <a:br>
              <a:rPr lang="en-US" b="1" dirty="0"/>
            </a:br>
            <a:r>
              <a:rPr lang="en-US" b="1" dirty="0" smtClean="0"/>
              <a:t/>
            </a:r>
            <a:br>
              <a:rPr lang="en-US" b="1" dirty="0" smtClean="0"/>
            </a:br>
            <a:r>
              <a:rPr lang="en-US" b="1" dirty="0" smtClean="0"/>
              <a:t>Part II</a:t>
            </a:r>
            <a:r>
              <a:rPr lang="en-US" dirty="0"/>
              <a:t/>
            </a:r>
            <a:br>
              <a:rPr lang="en-US" dirty="0"/>
            </a:br>
            <a:r>
              <a:rPr lang="en-US" dirty="0" smtClean="0"/>
              <a:t/>
            </a:r>
            <a:br>
              <a:rPr lang="en-US" dirty="0" smtClean="0"/>
            </a:br>
            <a:r>
              <a:rPr lang="en-US" sz="2200" dirty="0" smtClean="0"/>
              <a:t>Lawrence </a:t>
            </a:r>
            <a:r>
              <a:rPr lang="en-US" sz="2200" dirty="0" smtClean="0"/>
              <a:t>Surendra</a:t>
            </a:r>
            <a:br>
              <a:rPr lang="en-US" sz="2200" dirty="0" smtClean="0"/>
            </a:br>
            <a:r>
              <a:rPr lang="en-US" sz="2200" dirty="0" smtClean="0"/>
              <a:t>Senior Fellow,</a:t>
            </a:r>
            <a:br>
              <a:rPr lang="en-US" sz="2200" dirty="0" smtClean="0"/>
            </a:br>
            <a:r>
              <a:rPr lang="en-US" sz="2200" dirty="0" smtClean="0"/>
              <a:t>Indian Council for Social Science Research (ICSSR)</a:t>
            </a:r>
            <a:br>
              <a:rPr lang="en-US" sz="2200" dirty="0" smtClean="0"/>
            </a:br>
            <a:r>
              <a:rPr lang="en-US" sz="2200" dirty="0" smtClean="0"/>
              <a:t>Central Institute of Indian Languages, Mysore</a:t>
            </a:r>
            <a:br>
              <a:rPr lang="en-US" sz="2200" dirty="0" smtClean="0"/>
            </a:br>
            <a:r>
              <a:rPr lang="en-US" sz="2200" dirty="0" smtClean="0"/>
              <a:t>and</a:t>
            </a:r>
            <a:br>
              <a:rPr lang="en-US" sz="2200" dirty="0" smtClean="0"/>
            </a:br>
            <a:r>
              <a:rPr lang="en-US" sz="2200" dirty="0" smtClean="0"/>
              <a:t>Chairman,</a:t>
            </a:r>
            <a:br>
              <a:rPr lang="en-US" sz="2200" dirty="0" smtClean="0"/>
            </a:br>
            <a:r>
              <a:rPr lang="en-US" sz="2200" dirty="0" smtClean="0"/>
              <a:t>The Sustainability Platform (TSP)</a:t>
            </a:r>
            <a:br>
              <a:rPr lang="en-US" sz="2200" dirty="0" smtClean="0"/>
            </a:br>
            <a:r>
              <a:rPr lang="en-US" sz="2200" dirty="0" smtClean="0"/>
              <a:t>www.sustainindia.org</a:t>
            </a:r>
            <a:br>
              <a:rPr lang="en-US" sz="2200" dirty="0" smtClean="0"/>
            </a:br>
            <a:r>
              <a:rPr lang="en-US" sz="2200" dirty="0" smtClean="0"/>
              <a:t/>
            </a:r>
            <a:br>
              <a:rPr lang="en-US" sz="2200" dirty="0" smtClean="0"/>
            </a:br>
            <a:r>
              <a:rPr lang="en-US" sz="3600" dirty="0" smtClean="0"/>
              <a:t/>
            </a:r>
            <a:br>
              <a:rPr lang="en-US" sz="3600" dirty="0" smtClean="0"/>
            </a:br>
            <a:r>
              <a:rPr lang="en-US" dirty="0" smtClean="0"/>
              <a:t/>
            </a:r>
            <a:br>
              <a:rPr lang="en-US" dirty="0" smtClean="0"/>
            </a:br>
            <a:r>
              <a:rPr lang="en-US" dirty="0"/>
              <a:t/>
            </a:r>
            <a:br>
              <a:rPr lang="en-US" dirty="0"/>
            </a:br>
            <a:r>
              <a:rPr lang="en-US" dirty="0" smtClean="0"/>
              <a:t/>
            </a:r>
            <a:br>
              <a:rPr lang="en-US" dirty="0" smtClean="0"/>
            </a:br>
            <a:endParaRPr lang="en-US" dirty="0"/>
          </a:p>
        </p:txBody>
      </p:sp>
    </p:spTree>
    <p:extLst>
      <p:ext uri="{BB962C8B-B14F-4D97-AF65-F5344CB8AC3E}">
        <p14:creationId xmlns:p14="http://schemas.microsoft.com/office/powerpoint/2010/main" val="36953548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noChangeArrowheads="1"/>
          </p:cNvSpPr>
          <p:nvPr>
            <p:ph type="title" idx="4294967295"/>
          </p:nvPr>
        </p:nvSpPr>
        <p:spPr>
          <a:xfrm>
            <a:off x="685800" y="381000"/>
            <a:ext cx="7924800" cy="5715000"/>
          </a:xfrm>
        </p:spPr>
        <p:txBody>
          <a:bodyPr anchor="t">
            <a:normAutofit fontScale="90000"/>
          </a:bodyPr>
          <a:lstStyle/>
          <a:p>
            <a:pPr eaLnBrk="1" hangingPunct="1"/>
            <a:r>
              <a:rPr lang="en-GB" dirty="0">
                <a:solidFill>
                  <a:schemeClr val="tx1"/>
                </a:solidFill>
                <a:latin typeface="Times New Roman" charset="0"/>
                <a:ea typeface="ＭＳ Ｐゴシック" charset="0"/>
                <a:cs typeface="ＭＳ Ｐゴシック" charset="0"/>
              </a:rPr>
              <a:t>Education for Sustainable Development</a:t>
            </a:r>
            <a:br>
              <a:rPr lang="en-GB" dirty="0">
                <a:solidFill>
                  <a:schemeClr val="tx1"/>
                </a:solidFill>
                <a:latin typeface="Times New Roman" charset="0"/>
                <a:ea typeface="ＭＳ Ｐゴシック" charset="0"/>
                <a:cs typeface="ＭＳ Ｐゴシック" charset="0"/>
              </a:rPr>
            </a:br>
            <a:r>
              <a:rPr lang="en-GB" dirty="0">
                <a:solidFill>
                  <a:schemeClr val="tx1"/>
                </a:solidFill>
                <a:latin typeface="Times New Roman" charset="0"/>
                <a:ea typeface="ＭＳ Ｐゴシック" charset="0"/>
                <a:cs typeface="ＭＳ Ｐゴシック" charset="0"/>
              </a:rPr>
              <a:t>is based on the three thronged concepts of:</a:t>
            </a:r>
            <a:br>
              <a:rPr lang="en-GB" dirty="0">
                <a:solidFill>
                  <a:schemeClr val="tx1"/>
                </a:solidFill>
                <a:latin typeface="Times New Roman" charset="0"/>
                <a:ea typeface="ＭＳ Ｐゴシック" charset="0"/>
                <a:cs typeface="ＭＳ Ｐゴシック" charset="0"/>
              </a:rPr>
            </a:br>
            <a:r>
              <a:rPr lang="en-GB" dirty="0">
                <a:solidFill>
                  <a:schemeClr val="tx1"/>
                </a:solidFill>
                <a:latin typeface="Times New Roman" charset="0"/>
                <a:ea typeface="ＭＳ Ｐゴシック" charset="0"/>
                <a:cs typeface="ＭＳ Ｐゴシック" charset="0"/>
              </a:rPr>
              <a:t/>
            </a:r>
            <a:br>
              <a:rPr lang="en-GB" dirty="0">
                <a:solidFill>
                  <a:schemeClr val="tx1"/>
                </a:solidFill>
                <a:latin typeface="Times New Roman" charset="0"/>
                <a:ea typeface="ＭＳ Ｐゴシック" charset="0"/>
                <a:cs typeface="ＭＳ Ｐゴシック" charset="0"/>
              </a:rPr>
            </a:br>
            <a:r>
              <a:rPr lang="en-GB" dirty="0">
                <a:solidFill>
                  <a:schemeClr val="tx1"/>
                </a:solidFill>
                <a:latin typeface="Times New Roman" charset="0"/>
                <a:ea typeface="ＭＳ Ｐゴシック" charset="0"/>
                <a:cs typeface="ＭＳ Ｐゴシック" charset="0"/>
              </a:rPr>
              <a:t>Transdisciplinarity </a:t>
            </a:r>
            <a:br>
              <a:rPr lang="en-GB" dirty="0">
                <a:solidFill>
                  <a:schemeClr val="tx1"/>
                </a:solidFill>
                <a:latin typeface="Times New Roman" charset="0"/>
                <a:ea typeface="ＭＳ Ｐゴシック" charset="0"/>
                <a:cs typeface="ＭＳ Ｐゴシック" charset="0"/>
              </a:rPr>
            </a:br>
            <a:r>
              <a:rPr lang="en-GB" dirty="0">
                <a:solidFill>
                  <a:schemeClr val="tx1"/>
                </a:solidFill>
                <a:latin typeface="Times New Roman" charset="0"/>
                <a:ea typeface="ＭＳ Ｐゴシック" charset="0"/>
                <a:cs typeface="ＭＳ Ｐゴシック" charset="0"/>
              </a:rPr>
              <a:t>Innovation</a:t>
            </a:r>
            <a:br>
              <a:rPr lang="en-GB" dirty="0">
                <a:solidFill>
                  <a:schemeClr val="tx1"/>
                </a:solidFill>
                <a:latin typeface="Times New Roman" charset="0"/>
                <a:ea typeface="ＭＳ Ｐゴシック" charset="0"/>
                <a:cs typeface="ＭＳ Ｐゴシック" charset="0"/>
              </a:rPr>
            </a:br>
            <a:r>
              <a:rPr lang="en-GB" dirty="0">
                <a:solidFill>
                  <a:schemeClr val="tx1"/>
                </a:solidFill>
                <a:latin typeface="Times New Roman" charset="0"/>
                <a:ea typeface="ＭＳ Ｐゴシック" charset="0"/>
                <a:cs typeface="ＭＳ Ｐゴシック" charset="0"/>
              </a:rPr>
              <a:t>Partnering</a:t>
            </a:r>
            <a:r>
              <a:rPr lang="en-GB" i="1" dirty="0">
                <a:solidFill>
                  <a:schemeClr val="tx1"/>
                </a:solidFill>
                <a:latin typeface="Times New Roman" charset="0"/>
                <a:ea typeface="ＭＳ Ｐゴシック" charset="0"/>
                <a:cs typeface="ＭＳ Ｐゴシック" charset="0"/>
              </a:rPr>
              <a:t/>
            </a:r>
            <a:br>
              <a:rPr lang="en-GB" i="1" dirty="0">
                <a:solidFill>
                  <a:schemeClr val="tx1"/>
                </a:solidFill>
                <a:latin typeface="Times New Roman" charset="0"/>
                <a:ea typeface="ＭＳ Ｐゴシック" charset="0"/>
                <a:cs typeface="ＭＳ Ｐゴシック" charset="0"/>
              </a:rPr>
            </a:br>
            <a:endParaRPr lang="en-GB" i="1" dirty="0">
              <a:solidFill>
                <a:schemeClr val="tx1"/>
              </a:solidFill>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41746106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ChangeArrowheads="1"/>
          </p:cNvSpPr>
          <p:nvPr/>
        </p:nvSpPr>
        <p:spPr bwMode="auto">
          <a:xfrm>
            <a:off x="1084263" y="4763"/>
            <a:ext cx="184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endParaRPr lang="en-GB" sz="2000" dirty="0"/>
          </a:p>
        </p:txBody>
      </p:sp>
      <p:sp>
        <p:nvSpPr>
          <p:cNvPr id="38914" name="Rectangle 3"/>
          <p:cNvSpPr>
            <a:spLocks noGrp="1" noChangeArrowheads="1"/>
          </p:cNvSpPr>
          <p:nvPr>
            <p:ph type="title" idx="4294967295"/>
          </p:nvPr>
        </p:nvSpPr>
        <p:spPr>
          <a:xfrm>
            <a:off x="685800" y="609600"/>
            <a:ext cx="8153400" cy="5867400"/>
          </a:xfrm>
        </p:spPr>
        <p:txBody>
          <a:bodyPr>
            <a:normAutofit fontScale="90000"/>
          </a:bodyPr>
          <a:lstStyle/>
          <a:p>
            <a:pPr eaLnBrk="1" hangingPunct="1"/>
            <a:r>
              <a:rPr lang="en-GB" sz="2800" b="1" i="1" dirty="0">
                <a:solidFill>
                  <a:srgbClr val="000000"/>
                </a:solidFill>
                <a:latin typeface="Helvetica" charset="0"/>
                <a:ea typeface="ＭＳ Ｐゴシック" charset="0"/>
                <a:cs typeface="ＭＳ Ｐゴシック" charset="0"/>
              </a:rPr>
              <a:t>Transdiciplinarity</a:t>
            </a:r>
            <a:r>
              <a:rPr lang="en-GB" sz="2400" i="1" dirty="0">
                <a:solidFill>
                  <a:srgbClr val="000000"/>
                </a:solidFill>
                <a:latin typeface="Helvetica" charset="0"/>
                <a:ea typeface="ＭＳ Ｐゴシック" charset="0"/>
                <a:cs typeface="ＭＳ Ｐゴシック" charset="0"/>
              </a:rPr>
              <a:t> </a:t>
            </a:r>
            <a:br>
              <a:rPr lang="en-GB" sz="2400" i="1" dirty="0">
                <a:solidFill>
                  <a:srgbClr val="000000"/>
                </a:solidFill>
                <a:latin typeface="Helvetica" charset="0"/>
                <a:ea typeface="ＭＳ Ｐゴシック" charset="0"/>
                <a:cs typeface="ＭＳ Ｐゴシック" charset="0"/>
              </a:rPr>
            </a:br>
            <a:r>
              <a:rPr lang="en-GB" sz="2400" i="1" dirty="0">
                <a:solidFill>
                  <a:srgbClr val="000000"/>
                </a:solidFill>
                <a:latin typeface="Helvetica" charset="0"/>
                <a:ea typeface="ＭＳ Ｐゴシック" charset="0"/>
                <a:cs typeface="ＭＳ Ｐゴシック" charset="0"/>
              </a:rPr>
              <a:t/>
            </a:r>
            <a:br>
              <a:rPr lang="en-GB" sz="2400" i="1" dirty="0">
                <a:solidFill>
                  <a:srgbClr val="000000"/>
                </a:solidFill>
                <a:latin typeface="Helvetica" charset="0"/>
                <a:ea typeface="ＭＳ Ｐゴシック" charset="0"/>
                <a:cs typeface="ＭＳ Ｐゴシック" charset="0"/>
              </a:rPr>
            </a:br>
            <a:r>
              <a:rPr lang="en-GB" altLang="ko-KR" sz="2400" b="1" dirty="0">
                <a:latin typeface="Helvetica" charset="0"/>
                <a:ea typeface="ＭＳ Ｐゴシック" charset="0"/>
                <a:cs typeface="ＭＳ Ｐゴシック" charset="0"/>
              </a:rPr>
              <a:t>This calls for </a:t>
            </a:r>
            <a:r>
              <a:rPr lang="en-GB" sz="2400" b="1" dirty="0">
                <a:latin typeface="Helvetica" charset="0"/>
                <a:ea typeface="ＭＳ Ｐゴシック" charset="0"/>
                <a:cs typeface="ＭＳ Ｐゴシック" charset="0"/>
              </a:rPr>
              <a:t>a capacity-based learning culture </a:t>
            </a:r>
            <a:r>
              <a:rPr lang="en-GB" altLang="ko-KR" sz="2400" b="1" dirty="0">
                <a:latin typeface="Helvetica" charset="0"/>
                <a:ea typeface="ＭＳ Ｐゴシック" charset="0"/>
                <a:cs typeface="ＭＳ Ｐゴシック" charset="0"/>
              </a:rPr>
              <a:t/>
            </a:r>
            <a:br>
              <a:rPr lang="en-GB" altLang="ko-KR" sz="2400" b="1" dirty="0">
                <a:latin typeface="Helvetica" charset="0"/>
                <a:ea typeface="ＭＳ Ｐゴシック" charset="0"/>
                <a:cs typeface="ＭＳ Ｐゴシック" charset="0"/>
              </a:rPr>
            </a:br>
            <a:r>
              <a:rPr lang="en-GB" altLang="ko-KR" sz="2400" b="1" dirty="0">
                <a:latin typeface="Helvetica" charset="0"/>
                <a:ea typeface="ＭＳ Ｐゴシック" charset="0"/>
                <a:cs typeface="ＭＳ Ｐゴシック" charset="0"/>
              </a:rPr>
              <a:t/>
            </a:r>
            <a:br>
              <a:rPr lang="en-GB" altLang="ko-KR" sz="2400" b="1" dirty="0">
                <a:latin typeface="Helvetica" charset="0"/>
                <a:ea typeface="ＭＳ Ｐゴシック" charset="0"/>
                <a:cs typeface="ＭＳ Ｐゴシック" charset="0"/>
              </a:rPr>
            </a:br>
            <a:r>
              <a:rPr lang="en-GB" sz="2400" i="1" dirty="0">
                <a:solidFill>
                  <a:srgbClr val="000000"/>
                </a:solidFill>
                <a:latin typeface="Helvetica" charset="0"/>
                <a:ea typeface="ＭＳ Ｐゴシック" charset="0"/>
                <a:cs typeface="ＭＳ Ｐゴシック" charset="0"/>
              </a:rPr>
              <a:t> A capacity-based learning culture is based on the   development of four distinct but interrelated capacities:  </a:t>
            </a:r>
            <a:br>
              <a:rPr lang="en-GB" sz="2400" i="1" dirty="0">
                <a:solidFill>
                  <a:srgbClr val="000000"/>
                </a:solidFill>
                <a:latin typeface="Helvetica" charset="0"/>
                <a:ea typeface="ＭＳ Ｐゴシック" charset="0"/>
                <a:cs typeface="ＭＳ Ｐゴシック" charset="0"/>
              </a:rPr>
            </a:br>
            <a:r>
              <a:rPr lang="en-GB" sz="2400" i="1" dirty="0">
                <a:solidFill>
                  <a:srgbClr val="000000"/>
                </a:solidFill>
                <a:latin typeface="Helvetica" charset="0"/>
                <a:ea typeface="ＭＳ Ｐゴシック" charset="0"/>
                <a:cs typeface="ＭＳ Ｐゴシック" charset="0"/>
              </a:rPr>
              <a:t>1. technical and methodological capacity to understand different situations;  </a:t>
            </a:r>
            <a:br>
              <a:rPr lang="en-GB" sz="2400" i="1" dirty="0">
                <a:solidFill>
                  <a:srgbClr val="000000"/>
                </a:solidFill>
                <a:latin typeface="Helvetica" charset="0"/>
                <a:ea typeface="ＭＳ Ｐゴシック" charset="0"/>
                <a:cs typeface="ＭＳ Ｐゴシック" charset="0"/>
              </a:rPr>
            </a:br>
            <a:r>
              <a:rPr lang="en-GB" sz="2400" i="1" dirty="0">
                <a:solidFill>
                  <a:srgbClr val="000000"/>
                </a:solidFill>
                <a:latin typeface="Helvetica" charset="0"/>
                <a:ea typeface="ＭＳ Ｐゴシック" charset="0"/>
                <a:cs typeface="ＭＳ Ｐゴシック" charset="0"/>
              </a:rPr>
              <a:t>2. social-communication capacity to cooperate and communicate creatively;  </a:t>
            </a:r>
            <a:br>
              <a:rPr lang="en-GB" sz="2400" i="1" dirty="0">
                <a:solidFill>
                  <a:srgbClr val="000000"/>
                </a:solidFill>
                <a:latin typeface="Helvetica" charset="0"/>
                <a:ea typeface="ＭＳ Ｐゴシック" charset="0"/>
                <a:cs typeface="ＭＳ Ｐゴシック" charset="0"/>
              </a:rPr>
            </a:br>
            <a:r>
              <a:rPr lang="en-GB" sz="2400" i="1" dirty="0">
                <a:solidFill>
                  <a:srgbClr val="000000"/>
                </a:solidFill>
                <a:latin typeface="Helvetica" charset="0"/>
                <a:ea typeface="ＭＳ Ｐゴシック" charset="0"/>
                <a:cs typeface="ＭＳ Ｐゴシック" charset="0"/>
              </a:rPr>
              <a:t>3. personal capacity to develop individual stance; and  </a:t>
            </a:r>
            <a:br>
              <a:rPr lang="en-GB" sz="2400" i="1" dirty="0">
                <a:solidFill>
                  <a:srgbClr val="000000"/>
                </a:solidFill>
                <a:latin typeface="Helvetica" charset="0"/>
                <a:ea typeface="ＭＳ Ｐゴシック" charset="0"/>
                <a:cs typeface="ＭＳ Ｐゴシック" charset="0"/>
              </a:rPr>
            </a:br>
            <a:r>
              <a:rPr lang="en-GB" sz="2400" i="1" dirty="0">
                <a:solidFill>
                  <a:srgbClr val="000000"/>
                </a:solidFill>
                <a:latin typeface="Helvetica" charset="0"/>
                <a:ea typeface="ＭＳ Ｐゴシック" charset="0"/>
                <a:cs typeface="ＭＳ Ｐゴシック" charset="0"/>
              </a:rPr>
              <a:t>4. action capacity to covert individual belief into concrete action (Erpenbeck &amp; Sauer, 2001, p. 26).  </a:t>
            </a:r>
            <a:br>
              <a:rPr lang="en-GB" sz="2400" i="1" dirty="0">
                <a:solidFill>
                  <a:srgbClr val="000000"/>
                </a:solidFill>
                <a:latin typeface="Helvetica" charset="0"/>
                <a:ea typeface="ＭＳ Ｐゴシック" charset="0"/>
                <a:cs typeface="ＭＳ Ｐゴシック" charset="0"/>
              </a:rPr>
            </a:br>
            <a:r>
              <a:rPr lang="en-GB" sz="1000" i="1" dirty="0">
                <a:solidFill>
                  <a:srgbClr val="000000"/>
                </a:solidFill>
                <a:latin typeface="Helvetica" charset="0"/>
                <a:ea typeface="ＭＳ Ｐゴシック" charset="0"/>
                <a:cs typeface="ＭＳ Ｐゴシック" charset="0"/>
              </a:rPr>
              <a:t/>
            </a:r>
            <a:br>
              <a:rPr lang="en-GB" sz="1000" i="1" dirty="0">
                <a:solidFill>
                  <a:srgbClr val="000000"/>
                </a:solidFill>
                <a:latin typeface="Helvetica" charset="0"/>
                <a:ea typeface="ＭＳ Ｐゴシック" charset="0"/>
                <a:cs typeface="ＭＳ Ｐゴシック" charset="0"/>
              </a:rPr>
            </a:br>
            <a:r>
              <a:rPr lang="en-GB" sz="2800" i="1" dirty="0">
                <a:solidFill>
                  <a:srgbClr val="000000"/>
                </a:solidFill>
                <a:latin typeface="Helvetica" charset="0"/>
                <a:ea typeface="ＭＳ Ｐゴシック" charset="0"/>
                <a:cs typeface="ＭＳ Ｐゴシック" charset="0"/>
              </a:rPr>
              <a:t>[With acknowledgements to Zinaida (UNU-IAS) and Wellford (HKU)]</a:t>
            </a:r>
          </a:p>
        </p:txBody>
      </p:sp>
    </p:spTree>
    <p:extLst>
      <p:ext uri="{BB962C8B-B14F-4D97-AF65-F5344CB8AC3E}">
        <p14:creationId xmlns:p14="http://schemas.microsoft.com/office/powerpoint/2010/main" val="7565132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noChangeArrowheads="1"/>
          </p:cNvSpPr>
          <p:nvPr>
            <p:ph type="title" idx="4294967295"/>
          </p:nvPr>
        </p:nvSpPr>
        <p:spPr>
          <a:xfrm>
            <a:off x="228600" y="304800"/>
            <a:ext cx="8686800" cy="6172200"/>
          </a:xfrm>
        </p:spPr>
        <p:txBody>
          <a:bodyPr anchor="ctr">
            <a:normAutofit fontScale="90000"/>
          </a:bodyPr>
          <a:lstStyle/>
          <a:p>
            <a:pPr eaLnBrk="1" hangingPunct="1">
              <a:lnSpc>
                <a:spcPct val="130000"/>
              </a:lnSpc>
            </a:pPr>
            <a:r>
              <a:rPr lang="en-GB">
                <a:latin typeface="Helvetica" charset="0"/>
                <a:ea typeface="ＭＳ Ｐゴシック" charset="0"/>
                <a:cs typeface="ＭＳ Ｐゴシック" charset="0"/>
              </a:rPr>
              <a:t>Innovation </a:t>
            </a:r>
            <a:br>
              <a:rPr lang="en-GB">
                <a:latin typeface="Helvetica" charset="0"/>
                <a:ea typeface="ＭＳ Ｐゴシック" charset="0"/>
                <a:cs typeface="ＭＳ Ｐゴシック" charset="0"/>
              </a:rPr>
            </a:br>
            <a:r>
              <a:rPr lang="en-GB" sz="2400">
                <a:latin typeface="Helvetica" charset="0"/>
                <a:ea typeface="ＭＳ Ｐゴシック" charset="0"/>
                <a:cs typeface="ＭＳ Ｐゴシック" charset="0"/>
              </a:rPr>
              <a:t>is based on the following Tenets of ESD</a:t>
            </a:r>
            <a:br>
              <a:rPr lang="en-GB" sz="2400">
                <a:latin typeface="Helvetica" charset="0"/>
                <a:ea typeface="ＭＳ Ｐゴシック" charset="0"/>
                <a:cs typeface="ＭＳ Ｐゴシック" charset="0"/>
              </a:rPr>
            </a:br>
            <a:r>
              <a:rPr lang="en-GB" sz="2400">
                <a:latin typeface="Helvetica" charset="0"/>
                <a:ea typeface="ＭＳ Ｐゴシック" charset="0"/>
                <a:cs typeface="ＭＳ Ｐゴシック" charset="0"/>
              </a:rPr>
              <a:t/>
            </a:r>
            <a:br>
              <a:rPr lang="en-GB" sz="2400">
                <a:latin typeface="Helvetica" charset="0"/>
                <a:ea typeface="ＭＳ Ｐゴシック" charset="0"/>
                <a:cs typeface="ＭＳ Ｐゴシック" charset="0"/>
              </a:rPr>
            </a:br>
            <a:r>
              <a:rPr lang="en-GB" sz="3200">
                <a:latin typeface="Helvetica" charset="0"/>
                <a:ea typeface="ＭＳ Ｐゴシック" charset="0"/>
                <a:cs typeface="ＭＳ Ｐゴシック" charset="0"/>
              </a:rPr>
              <a:t>1. a system- and problem-solving orientation;  </a:t>
            </a:r>
            <a:br>
              <a:rPr lang="en-GB" sz="3200">
                <a:latin typeface="Helvetica" charset="0"/>
                <a:ea typeface="ＭＳ Ｐゴシック" charset="0"/>
                <a:cs typeface="ＭＳ Ｐゴシック" charset="0"/>
              </a:rPr>
            </a:br>
            <a:r>
              <a:rPr lang="en-GB" sz="3200">
                <a:latin typeface="Helvetica" charset="0"/>
                <a:ea typeface="ＭＳ Ｐゴシック" charset="0"/>
                <a:cs typeface="ＭＳ Ｐゴシック" charset="0"/>
              </a:rPr>
              <a:t>2. communicative and value-oriented learning;  </a:t>
            </a:r>
            <a:br>
              <a:rPr lang="en-GB" sz="3200">
                <a:latin typeface="Helvetica" charset="0"/>
                <a:ea typeface="ＭＳ Ｐゴシック" charset="0"/>
                <a:cs typeface="ＭＳ Ｐゴシック" charset="0"/>
              </a:rPr>
            </a:br>
            <a:r>
              <a:rPr lang="en-GB" sz="3200">
                <a:latin typeface="Helvetica" charset="0"/>
                <a:ea typeface="ＭＳ Ｐゴシック" charset="0"/>
                <a:cs typeface="ＭＳ Ｐゴシック" charset="0"/>
              </a:rPr>
              <a:t>3. cooperation-oriented;  </a:t>
            </a:r>
            <a:br>
              <a:rPr lang="en-GB" sz="3200">
                <a:latin typeface="Helvetica" charset="0"/>
                <a:ea typeface="ＭＳ Ｐゴシック" charset="0"/>
                <a:cs typeface="ＭＳ Ｐゴシック" charset="0"/>
              </a:rPr>
            </a:br>
            <a:r>
              <a:rPr lang="en-GB" sz="3200">
                <a:latin typeface="Helvetica" charset="0"/>
                <a:ea typeface="ＭＳ Ｐゴシック" charset="0"/>
                <a:cs typeface="ＭＳ Ｐゴシック" charset="0"/>
              </a:rPr>
              <a:t>4. situation-based, action- and participation-oriented;  </a:t>
            </a:r>
            <a:br>
              <a:rPr lang="en-GB" sz="3200">
                <a:latin typeface="Helvetica" charset="0"/>
                <a:ea typeface="ＭＳ Ｐゴシック" charset="0"/>
                <a:cs typeface="ＭＳ Ｐゴシック" charset="0"/>
              </a:rPr>
            </a:br>
            <a:r>
              <a:rPr lang="en-GB" sz="3200">
                <a:latin typeface="Helvetica" charset="0"/>
                <a:ea typeface="ＭＳ Ｐゴシック" charset="0"/>
                <a:cs typeface="ＭＳ Ｐゴシック" charset="0"/>
              </a:rPr>
              <a:t>5. self-organisation; and  </a:t>
            </a:r>
            <a:br>
              <a:rPr lang="en-GB" sz="3200">
                <a:latin typeface="Helvetica" charset="0"/>
                <a:ea typeface="ＭＳ Ｐゴシック" charset="0"/>
                <a:cs typeface="ＭＳ Ｐゴシック" charset="0"/>
              </a:rPr>
            </a:br>
            <a:r>
              <a:rPr lang="en-GB" sz="3200">
                <a:latin typeface="Helvetica" charset="0"/>
                <a:ea typeface="ＭＳ Ｐゴシック" charset="0"/>
                <a:cs typeface="ＭＳ Ｐゴシック" charset="0"/>
              </a:rPr>
              <a:t>6. holistic thinking</a:t>
            </a:r>
            <a:endParaRPr lang="en-GB">
              <a:latin typeface="Helvetica" charset="0"/>
              <a:ea typeface="ＭＳ Ｐゴシック" charset="0"/>
              <a:cs typeface="ＭＳ Ｐゴシック" charset="0"/>
            </a:endParaRPr>
          </a:p>
        </p:txBody>
      </p:sp>
    </p:spTree>
    <p:extLst>
      <p:ext uri="{BB962C8B-B14F-4D97-AF65-F5344CB8AC3E}">
        <p14:creationId xmlns:p14="http://schemas.microsoft.com/office/powerpoint/2010/main" val="28875973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p:cNvSpPr>
            <a:spLocks noGrp="1" noChangeArrowheads="1"/>
          </p:cNvSpPr>
          <p:nvPr>
            <p:ph type="title" idx="4294967295"/>
          </p:nvPr>
        </p:nvSpPr>
        <p:spPr>
          <a:xfrm>
            <a:off x="0" y="0"/>
            <a:ext cx="8915400" cy="6248400"/>
          </a:xfrm>
        </p:spPr>
        <p:txBody>
          <a:bodyPr anchor="t"/>
          <a:lstStyle/>
          <a:p>
            <a:pPr eaLnBrk="1" hangingPunct="1"/>
            <a:r>
              <a:rPr lang="en-GB">
                <a:latin typeface="Helvetica" charset="0"/>
                <a:ea typeface="ＭＳ Ｐゴシック" charset="0"/>
                <a:cs typeface="ＭＳ Ｐゴシック" charset="0"/>
              </a:rPr>
              <a:t>Partnerships </a:t>
            </a:r>
            <a:br>
              <a:rPr lang="en-GB">
                <a:latin typeface="Helvetica" charset="0"/>
                <a:ea typeface="ＭＳ Ｐゴシック" charset="0"/>
                <a:cs typeface="ＭＳ Ｐゴシック" charset="0"/>
              </a:rPr>
            </a:br>
            <a:r>
              <a:rPr lang="en-GB">
                <a:latin typeface="Helvetica" charset="0"/>
                <a:ea typeface="ＭＳ Ｐゴシック" charset="0"/>
                <a:cs typeface="ＭＳ Ｐゴシック" charset="0"/>
              </a:rPr>
              <a:t/>
            </a:r>
            <a:br>
              <a:rPr lang="en-GB">
                <a:latin typeface="Helvetica" charset="0"/>
                <a:ea typeface="ＭＳ Ｐゴシック" charset="0"/>
                <a:cs typeface="ＭＳ Ｐゴシック" charset="0"/>
              </a:rPr>
            </a:br>
            <a:r>
              <a:rPr lang="en-GB">
                <a:latin typeface="Helvetica" charset="0"/>
                <a:ea typeface="ＭＳ Ｐゴシック" charset="0"/>
                <a:cs typeface="ＭＳ Ｐゴシック" charset="0"/>
              </a:rPr>
              <a:t/>
            </a:r>
            <a:br>
              <a:rPr lang="en-GB">
                <a:latin typeface="Helvetica" charset="0"/>
                <a:ea typeface="ＭＳ Ｐゴシック" charset="0"/>
                <a:cs typeface="ＭＳ Ｐゴシック" charset="0"/>
              </a:rPr>
            </a:br>
            <a:r>
              <a:rPr lang="en-GB" sz="2000" i="1">
                <a:solidFill>
                  <a:srgbClr val="000000"/>
                </a:solidFill>
                <a:latin typeface="Helvetica" charset="0"/>
                <a:ea typeface="ＭＳ Ｐゴシック" charset="0"/>
                <a:cs typeface="ＭＳ Ｐゴシック" charset="0"/>
              </a:rPr>
              <a:t>Even if the capacity of your educational institution to improve the local situation is significant, many of the interventions contributing to poverty eradication, health, labour and environmental issues may be more effectively addressed through collaborative alliances with other organizations. </a:t>
            </a:r>
            <a:br>
              <a:rPr lang="en-GB" sz="2000" i="1">
                <a:solidFill>
                  <a:srgbClr val="000000"/>
                </a:solidFill>
                <a:latin typeface="Helvetica" charset="0"/>
                <a:ea typeface="ＭＳ Ｐゴシック" charset="0"/>
                <a:cs typeface="ＭＳ Ｐゴシック" charset="0"/>
              </a:rPr>
            </a:br>
            <a:r>
              <a:rPr lang="en-GB" sz="2000" i="1">
                <a:solidFill>
                  <a:srgbClr val="000000"/>
                </a:solidFill>
                <a:latin typeface="Helvetica" charset="0"/>
                <a:ea typeface="ＭＳ Ｐゴシック" charset="0"/>
                <a:cs typeface="ＭＳ Ｐゴシック" charset="0"/>
              </a:rPr>
              <a:t/>
            </a:r>
            <a:br>
              <a:rPr lang="en-GB" sz="2000" i="1">
                <a:solidFill>
                  <a:srgbClr val="000000"/>
                </a:solidFill>
                <a:latin typeface="Helvetica" charset="0"/>
                <a:ea typeface="ＭＳ Ｐゴシック" charset="0"/>
                <a:cs typeface="ＭＳ Ｐゴシック" charset="0"/>
              </a:rPr>
            </a:br>
            <a:r>
              <a:rPr lang="en-GB" sz="2000" i="1">
                <a:solidFill>
                  <a:srgbClr val="000000"/>
                </a:solidFill>
                <a:latin typeface="Helvetica" charset="0"/>
                <a:ea typeface="ＭＳ Ｐゴシック" charset="0"/>
                <a:cs typeface="ＭＳ Ｐゴシック" charset="0"/>
              </a:rPr>
              <a:t>Exchange of expertise between educational institutions can also contribute to the local development with their knowledge of business and skills of dealing with regional problems. They have human resources that can be deployed through programmes of employee volunteering. </a:t>
            </a:r>
            <a:br>
              <a:rPr lang="en-GB" sz="2000" i="1">
                <a:solidFill>
                  <a:srgbClr val="000000"/>
                </a:solidFill>
                <a:latin typeface="Helvetica" charset="0"/>
                <a:ea typeface="ＭＳ Ｐゴシック" charset="0"/>
                <a:cs typeface="ＭＳ Ｐゴシック" charset="0"/>
              </a:rPr>
            </a:br>
            <a:r>
              <a:rPr lang="en-GB" sz="2000" i="1">
                <a:solidFill>
                  <a:srgbClr val="000000"/>
                </a:solidFill>
                <a:latin typeface="Helvetica" charset="0"/>
                <a:ea typeface="ＭＳ Ｐゴシック" charset="0"/>
                <a:cs typeface="ＭＳ Ｐゴシック" charset="0"/>
              </a:rPr>
              <a:t/>
            </a:r>
            <a:br>
              <a:rPr lang="en-GB" sz="2000" i="1">
                <a:solidFill>
                  <a:srgbClr val="000000"/>
                </a:solidFill>
                <a:latin typeface="Helvetica" charset="0"/>
                <a:ea typeface="ＭＳ Ｐゴシック" charset="0"/>
                <a:cs typeface="ＭＳ Ｐゴシック" charset="0"/>
              </a:rPr>
            </a:br>
            <a:r>
              <a:rPr lang="en-GB" sz="2000" i="1">
                <a:solidFill>
                  <a:srgbClr val="000000"/>
                </a:solidFill>
                <a:latin typeface="Helvetica" charset="0"/>
                <a:ea typeface="ＭＳ Ｐゴシック" charset="0"/>
                <a:cs typeface="ＭＳ Ｐゴシック" charset="0"/>
              </a:rPr>
              <a:t>At the same time, educational institutions can benefit from a better understanding of local issues and challenges and, thus, from collaboration between schools, universities, labour organizations and others.  </a:t>
            </a:r>
            <a:endParaRPr lang="en-GB">
              <a:latin typeface="Helvetica" charset="0"/>
              <a:ea typeface="ＭＳ Ｐゴシック" charset="0"/>
              <a:cs typeface="ＭＳ Ｐゴシック" charset="0"/>
            </a:endParaRPr>
          </a:p>
        </p:txBody>
      </p:sp>
    </p:spTree>
    <p:extLst>
      <p:ext uri="{BB962C8B-B14F-4D97-AF65-F5344CB8AC3E}">
        <p14:creationId xmlns:p14="http://schemas.microsoft.com/office/powerpoint/2010/main" val="20456972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AutoShape 2"/>
          <p:cNvSpPr>
            <a:spLocks noGrp="1" noChangeArrowheads="1"/>
          </p:cNvSpPr>
          <p:nvPr>
            <p:ph type="title"/>
          </p:nvPr>
        </p:nvSpPr>
        <p:spPr/>
        <p:txBody>
          <a:bodyPr/>
          <a:lstStyle/>
          <a:p>
            <a:pPr eaLnBrk="1" hangingPunct="1"/>
            <a:r>
              <a:rPr lang="en-US">
                <a:latin typeface="Helvetica" charset="0"/>
                <a:ea typeface="ＭＳ Ｐゴシック" charset="0"/>
                <a:cs typeface="ＭＳ Ｐゴシック" charset="0"/>
              </a:rPr>
              <a:t>Role of Universities </a:t>
            </a:r>
          </a:p>
        </p:txBody>
      </p:sp>
      <p:sp>
        <p:nvSpPr>
          <p:cNvPr id="46082" name="Rectangle 3"/>
          <p:cNvSpPr>
            <a:spLocks noGrp="1" noChangeArrowheads="1"/>
          </p:cNvSpPr>
          <p:nvPr>
            <p:ph type="body" idx="1"/>
          </p:nvPr>
        </p:nvSpPr>
        <p:spPr>
          <a:xfrm>
            <a:off x="762000" y="2362200"/>
            <a:ext cx="8153400" cy="4114800"/>
          </a:xfrm>
        </p:spPr>
        <p:txBody>
          <a:bodyPr/>
          <a:lstStyle/>
          <a:p>
            <a:pPr algn="just" eaLnBrk="1" hangingPunct="1">
              <a:lnSpc>
                <a:spcPct val="80000"/>
              </a:lnSpc>
            </a:pPr>
            <a:r>
              <a:rPr lang="en-US" sz="2600">
                <a:latin typeface="Helvetica" charset="0"/>
                <a:ea typeface="ＭＳ Ｐゴシック" charset="0"/>
                <a:cs typeface="ＭＳ Ｐゴシック" charset="0"/>
              </a:rPr>
              <a:t>To initiate young adults, and older ones, into the closed world of scholarship- the network of members of the academy among whom existing knowledge circulates most freely. </a:t>
            </a:r>
          </a:p>
          <a:p>
            <a:pPr algn="just" eaLnBrk="1" hangingPunct="1">
              <a:lnSpc>
                <a:spcPct val="80000"/>
              </a:lnSpc>
              <a:buFont typeface="Wingdings" charset="0"/>
              <a:buNone/>
            </a:pPr>
            <a:endParaRPr lang="en-US" sz="2600">
              <a:latin typeface="Helvetica" charset="0"/>
              <a:ea typeface="ＭＳ Ｐゴシック" charset="0"/>
              <a:cs typeface="ＭＳ Ｐゴシック" charset="0"/>
            </a:endParaRPr>
          </a:p>
          <a:p>
            <a:pPr algn="just" eaLnBrk="1" hangingPunct="1">
              <a:lnSpc>
                <a:spcPct val="80000"/>
              </a:lnSpc>
            </a:pPr>
            <a:r>
              <a:rPr lang="en-US" sz="2600">
                <a:latin typeface="Helvetica" charset="0"/>
                <a:ea typeface="ＭＳ Ｐゴシック" charset="0"/>
                <a:cs typeface="ＭＳ Ｐゴシック" charset="0"/>
              </a:rPr>
              <a:t>Acquaint them with research methods that permit creation of new knowledge, much of which circulates freely within the same community. </a:t>
            </a:r>
          </a:p>
          <a:p>
            <a:pPr algn="just" eaLnBrk="1" hangingPunct="1">
              <a:lnSpc>
                <a:spcPct val="80000"/>
              </a:lnSpc>
            </a:pPr>
            <a:endParaRPr lang="en-US" sz="2600">
              <a:latin typeface="Helvetica" charset="0"/>
              <a:ea typeface="ＭＳ Ｐゴシック" charset="0"/>
              <a:cs typeface="ＭＳ Ｐゴシック" charset="0"/>
            </a:endParaRPr>
          </a:p>
          <a:p>
            <a:pPr algn="just" eaLnBrk="1" hangingPunct="1">
              <a:lnSpc>
                <a:spcPct val="80000"/>
              </a:lnSpc>
            </a:pPr>
            <a:r>
              <a:rPr lang="en-US" sz="2600">
                <a:latin typeface="Helvetica" charset="0"/>
                <a:ea typeface="ＭＳ Ｐゴシック" charset="0"/>
                <a:cs typeface="ＭＳ Ｐゴシック" charset="0"/>
              </a:rPr>
              <a:t>Universities offer an education that is neither compulsory nor open to all.</a:t>
            </a:r>
          </a:p>
          <a:p>
            <a:pPr algn="just" eaLnBrk="1" hangingPunct="1">
              <a:lnSpc>
                <a:spcPct val="80000"/>
              </a:lnSpc>
            </a:pPr>
            <a:endParaRPr lang="en-US" sz="1600" b="1">
              <a:latin typeface="Helvetica" charset="0"/>
              <a:ea typeface="ＭＳ Ｐゴシック" charset="0"/>
              <a:cs typeface="ＭＳ Ｐゴシック" charset="0"/>
            </a:endParaRPr>
          </a:p>
        </p:txBody>
      </p:sp>
    </p:spTree>
    <p:extLst>
      <p:ext uri="{BB962C8B-B14F-4D97-AF65-F5344CB8AC3E}">
        <p14:creationId xmlns:p14="http://schemas.microsoft.com/office/powerpoint/2010/main" val="11016409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p:nvPr>
        </p:nvSpPr>
        <p:spPr>
          <a:xfrm>
            <a:off x="685800" y="533400"/>
            <a:ext cx="7924800" cy="808038"/>
          </a:xfrm>
        </p:spPr>
        <p:txBody>
          <a:bodyPr/>
          <a:lstStyle/>
          <a:p>
            <a:pPr algn="ctr" eaLnBrk="1" hangingPunct="1"/>
            <a:r>
              <a:rPr lang="en-US">
                <a:latin typeface="Helvetica" charset="0"/>
                <a:ea typeface="ＭＳ Ｐゴシック" charset="0"/>
                <a:cs typeface="ＭＳ Ｐゴシック" charset="0"/>
              </a:rPr>
              <a:t>Role of Universities</a:t>
            </a:r>
          </a:p>
        </p:txBody>
      </p:sp>
      <p:sp>
        <p:nvSpPr>
          <p:cNvPr id="47106" name="Content Placeholder 2"/>
          <p:cNvSpPr>
            <a:spLocks noGrp="1"/>
          </p:cNvSpPr>
          <p:nvPr>
            <p:ph idx="1"/>
          </p:nvPr>
        </p:nvSpPr>
        <p:spPr>
          <a:xfrm>
            <a:off x="323850" y="1844675"/>
            <a:ext cx="8667750" cy="5013325"/>
          </a:xfrm>
        </p:spPr>
        <p:txBody>
          <a:bodyPr/>
          <a:lstStyle/>
          <a:p>
            <a:pPr algn="just" eaLnBrk="1" hangingPunct="1">
              <a:lnSpc>
                <a:spcPct val="80000"/>
              </a:lnSpc>
              <a:buFont typeface="Wingdings" charset="0"/>
              <a:buNone/>
            </a:pPr>
            <a:r>
              <a:rPr lang="en-US" sz="2600" b="1">
                <a:latin typeface="Helvetica" charset="0"/>
                <a:ea typeface="ＭＳ Ｐゴシック" charset="0"/>
                <a:cs typeface="ＭＳ Ｐゴシック" charset="0"/>
              </a:rPr>
              <a:t> </a:t>
            </a:r>
            <a:r>
              <a:rPr lang="en-US" sz="2600">
                <a:latin typeface="Helvetica" charset="0"/>
                <a:ea typeface="ＭＳ Ｐゴシック" charset="0"/>
                <a:cs typeface="ＭＳ Ｐゴシック" charset="0"/>
              </a:rPr>
              <a:t>University is gradually being diverted from the essentially liberal values (encyclopedic and curiosity-driven) and harbouring business interests, where funding for research is tied to the purposes of industry and business, </a:t>
            </a:r>
          </a:p>
          <a:p>
            <a:pPr algn="just" eaLnBrk="1" hangingPunct="1">
              <a:lnSpc>
                <a:spcPct val="80000"/>
              </a:lnSpc>
            </a:pPr>
            <a:endParaRPr lang="en-US" sz="2600">
              <a:latin typeface="Helvetica" charset="0"/>
              <a:ea typeface="ＭＳ Ｐゴシック" charset="0"/>
              <a:cs typeface="ＭＳ Ｐゴシック" charset="0"/>
            </a:endParaRPr>
          </a:p>
          <a:p>
            <a:pPr algn="just" eaLnBrk="1" hangingPunct="1">
              <a:lnSpc>
                <a:spcPct val="80000"/>
              </a:lnSpc>
            </a:pPr>
            <a:r>
              <a:rPr lang="en-US" sz="2600">
                <a:latin typeface="Helvetica" charset="0"/>
                <a:ea typeface="ＭＳ Ｐゴシック" charset="0"/>
                <a:cs typeface="ＭＳ Ｐゴシック" charset="0"/>
              </a:rPr>
              <a:t>Where private interests are claiming an increasing role in the setting of standards and choices. </a:t>
            </a:r>
          </a:p>
          <a:p>
            <a:pPr algn="just" eaLnBrk="1" hangingPunct="1">
              <a:lnSpc>
                <a:spcPct val="80000"/>
              </a:lnSpc>
              <a:buFont typeface="Wingdings" charset="0"/>
              <a:buNone/>
            </a:pPr>
            <a:endParaRPr lang="en-US" sz="2600">
              <a:latin typeface="Helvetica" charset="0"/>
              <a:ea typeface="ＭＳ Ｐゴシック" charset="0"/>
              <a:cs typeface="ＭＳ Ｐゴシック" charset="0"/>
            </a:endParaRPr>
          </a:p>
          <a:p>
            <a:pPr algn="just" eaLnBrk="1" hangingPunct="1">
              <a:lnSpc>
                <a:spcPct val="80000"/>
              </a:lnSpc>
            </a:pPr>
            <a:r>
              <a:rPr lang="en-US" sz="2600" u="sng">
                <a:latin typeface="Helvetica" charset="0"/>
                <a:ea typeface="ＭＳ Ｐゴシック" charset="0"/>
                <a:cs typeface="ＭＳ Ｐゴシック" charset="0"/>
              </a:rPr>
              <a:t>Characterised by Expert Authority-</a:t>
            </a:r>
            <a:r>
              <a:rPr lang="en-US" sz="2600">
                <a:latin typeface="Helvetica" charset="0"/>
                <a:ea typeface="ＭＳ Ｐゴシック" charset="0"/>
                <a:cs typeface="ＭＳ Ｐゴシック" charset="0"/>
              </a:rPr>
              <a:t> Instructor at the hub</a:t>
            </a:r>
          </a:p>
          <a:p>
            <a:pPr eaLnBrk="1" hangingPunct="1"/>
            <a:endParaRPr lang="en-US">
              <a:latin typeface="Helvetica" charset="0"/>
              <a:ea typeface="ＭＳ Ｐゴシック" charset="0"/>
              <a:cs typeface="ＭＳ Ｐゴシック" charset="0"/>
            </a:endParaRPr>
          </a:p>
        </p:txBody>
      </p:sp>
    </p:spTree>
    <p:extLst>
      <p:ext uri="{BB962C8B-B14F-4D97-AF65-F5344CB8AC3E}">
        <p14:creationId xmlns:p14="http://schemas.microsoft.com/office/powerpoint/2010/main" val="32100032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p:cNvSpPr>
            <a:spLocks noGrp="1"/>
          </p:cNvSpPr>
          <p:nvPr>
            <p:ph type="title"/>
          </p:nvPr>
        </p:nvSpPr>
        <p:spPr/>
        <p:txBody>
          <a:bodyPr/>
          <a:lstStyle/>
          <a:p>
            <a:pPr algn="ctr" eaLnBrk="1" hangingPunct="1"/>
            <a:r>
              <a:rPr lang="en-US">
                <a:latin typeface="Helvetica" charset="0"/>
                <a:ea typeface="ＭＳ Ｐゴシック" charset="0"/>
                <a:cs typeface="ＭＳ Ｐゴシック" charset="0"/>
              </a:rPr>
              <a:t>Changing University Contours</a:t>
            </a:r>
          </a:p>
        </p:txBody>
      </p:sp>
      <p:sp>
        <p:nvSpPr>
          <p:cNvPr id="49154" name="Content Placeholder 2"/>
          <p:cNvSpPr>
            <a:spLocks noGrp="1"/>
          </p:cNvSpPr>
          <p:nvPr>
            <p:ph sz="half" idx="1"/>
          </p:nvPr>
        </p:nvSpPr>
        <p:spPr/>
        <p:txBody>
          <a:bodyPr/>
          <a:lstStyle/>
          <a:p>
            <a:pPr eaLnBrk="1" hangingPunct="1"/>
            <a:r>
              <a:rPr lang="en-US">
                <a:latin typeface="Helvetica" charset="0"/>
                <a:ea typeface="ＭＳ Ｐゴシック" charset="0"/>
                <a:cs typeface="ＭＳ Ｐゴシック" charset="0"/>
              </a:rPr>
              <a:t>Teacher centric, didactic</a:t>
            </a:r>
          </a:p>
          <a:p>
            <a:pPr eaLnBrk="1" hangingPunct="1">
              <a:buFont typeface="Wingdings" charset="0"/>
              <a:buNone/>
            </a:pPr>
            <a:endParaRPr lang="en-US">
              <a:latin typeface="Helvetica" charset="0"/>
              <a:ea typeface="ＭＳ Ｐゴシック" charset="0"/>
              <a:cs typeface="ＭＳ Ｐゴシック" charset="0"/>
            </a:endParaRPr>
          </a:p>
          <a:p>
            <a:pPr eaLnBrk="1" hangingPunct="1"/>
            <a:r>
              <a:rPr lang="en-US">
                <a:latin typeface="Helvetica" charset="0"/>
                <a:ea typeface="ＭＳ Ｐゴシック" charset="0"/>
                <a:cs typeface="ＭＳ Ｐゴシック" charset="0"/>
              </a:rPr>
              <a:t>Static and resistant to change </a:t>
            </a:r>
          </a:p>
          <a:p>
            <a:pPr eaLnBrk="1" hangingPunct="1"/>
            <a:endParaRPr lang="en-US">
              <a:latin typeface="Helvetica" charset="0"/>
              <a:ea typeface="ＭＳ Ｐゴシック" charset="0"/>
              <a:cs typeface="ＭＳ Ｐゴシック" charset="0"/>
            </a:endParaRPr>
          </a:p>
        </p:txBody>
      </p:sp>
      <p:sp>
        <p:nvSpPr>
          <p:cNvPr id="49155" name="Content Placeholder 3"/>
          <p:cNvSpPr>
            <a:spLocks noGrp="1"/>
          </p:cNvSpPr>
          <p:nvPr>
            <p:ph sz="half" idx="2"/>
          </p:nvPr>
        </p:nvSpPr>
        <p:spPr/>
        <p:txBody>
          <a:bodyPr/>
          <a:lstStyle/>
          <a:p>
            <a:pPr eaLnBrk="1" hangingPunct="1"/>
            <a:r>
              <a:rPr lang="en-US">
                <a:latin typeface="Helvetica" charset="0"/>
                <a:ea typeface="ＭＳ Ｐゴシック" charset="0"/>
                <a:cs typeface="ＭＳ Ｐゴシック" charset="0"/>
              </a:rPr>
              <a:t>Efforts to adopt new approaches in teaching that is student centric. </a:t>
            </a:r>
          </a:p>
          <a:p>
            <a:pPr eaLnBrk="1" hangingPunct="1">
              <a:buFont typeface="Wingdings" charset="0"/>
              <a:buNone/>
            </a:pPr>
            <a:endParaRPr lang="en-US">
              <a:latin typeface="Helvetica" charset="0"/>
              <a:ea typeface="ＭＳ Ｐゴシック" charset="0"/>
              <a:cs typeface="ＭＳ Ｐゴシック" charset="0"/>
            </a:endParaRPr>
          </a:p>
          <a:p>
            <a:pPr eaLnBrk="1" hangingPunct="1"/>
            <a:r>
              <a:rPr lang="en-US">
                <a:latin typeface="Helvetica" charset="0"/>
                <a:ea typeface="ＭＳ Ｐゴシック" charset="0"/>
                <a:cs typeface="ＭＳ Ｐゴシック" charset="0"/>
              </a:rPr>
              <a:t>Dynamic and change oriented</a:t>
            </a:r>
          </a:p>
          <a:p>
            <a:pPr eaLnBrk="1" hangingPunct="1"/>
            <a:endParaRPr lang="en-US">
              <a:latin typeface="Helvetica" charset="0"/>
              <a:ea typeface="ＭＳ Ｐゴシック" charset="0"/>
              <a:cs typeface="ＭＳ Ｐゴシック" charset="0"/>
            </a:endParaRPr>
          </a:p>
        </p:txBody>
      </p:sp>
      <p:sp>
        <p:nvSpPr>
          <p:cNvPr id="49156" name="Footer Placeholder 4"/>
          <p:cNvSpPr>
            <a:spLocks noGrp="1"/>
          </p:cNvSpPr>
          <p:nvPr>
            <p:ph type="ftr" sz="quarter" idx="11"/>
          </p:nvPr>
        </p:nvSpPr>
        <p:spPr>
          <a:xfrm>
            <a:off x="5334000" y="6248400"/>
            <a:ext cx="3810000" cy="4746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1400">
                <a:latin typeface="Helvetica" charset="0"/>
              </a:rPr>
              <a:t>anitha/nias/Bangalore/3 Feb 2010/Chennai</a:t>
            </a:r>
          </a:p>
        </p:txBody>
      </p:sp>
    </p:spTree>
    <p:extLst>
      <p:ext uri="{BB962C8B-B14F-4D97-AF65-F5344CB8AC3E}">
        <p14:creationId xmlns:p14="http://schemas.microsoft.com/office/powerpoint/2010/main" val="22222108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0066" y="274637"/>
            <a:ext cx="8229600" cy="1477341"/>
          </a:xfrm>
        </p:spPr>
        <p:txBody>
          <a:bodyPr>
            <a:normAutofit fontScale="90000"/>
          </a:bodyPr>
          <a:lstStyle/>
          <a:p>
            <a:r>
              <a:rPr lang="en-US" sz="3600" dirty="0" smtClean="0"/>
              <a:t>Institutional and Leadership issues</a:t>
            </a:r>
            <a:br>
              <a:rPr lang="en-US" sz="3600" dirty="0" smtClean="0"/>
            </a:br>
            <a:r>
              <a:rPr lang="en-US" sz="3600" dirty="0" smtClean="0"/>
              <a:t>Why Is Change and Transformation not Happening</a:t>
            </a:r>
            <a:endParaRPr lang="en-US" sz="3600" dirty="0"/>
          </a:p>
        </p:txBody>
      </p:sp>
      <p:sp>
        <p:nvSpPr>
          <p:cNvPr id="3" name="Content Placeholder 2"/>
          <p:cNvSpPr>
            <a:spLocks noGrp="1"/>
          </p:cNvSpPr>
          <p:nvPr>
            <p:ph idx="1"/>
          </p:nvPr>
        </p:nvSpPr>
        <p:spPr>
          <a:xfrm>
            <a:off x="457200" y="1963628"/>
            <a:ext cx="8229600" cy="4162535"/>
          </a:xfrm>
        </p:spPr>
        <p:txBody>
          <a:bodyPr/>
          <a:lstStyle/>
          <a:p>
            <a:endParaRPr lang="en-US" dirty="0" smtClean="0"/>
          </a:p>
          <a:p>
            <a:r>
              <a:rPr lang="en-US" dirty="0" smtClean="0"/>
              <a:t>Fear in General</a:t>
            </a:r>
          </a:p>
          <a:p>
            <a:r>
              <a:rPr lang="en-US" dirty="0" smtClean="0"/>
              <a:t>Fear of the Uncertainties of Innovation</a:t>
            </a:r>
          </a:p>
          <a:p>
            <a:r>
              <a:rPr lang="en-US" dirty="0" smtClean="0"/>
              <a:t>Fear of losing power and control</a:t>
            </a:r>
          </a:p>
          <a:p>
            <a:r>
              <a:rPr lang="en-US" dirty="0" smtClean="0"/>
              <a:t>Empowerment of people within the institution</a:t>
            </a:r>
          </a:p>
          <a:p>
            <a:r>
              <a:rPr lang="en-US" dirty="0" smtClean="0"/>
              <a:t>Fear of democratization and participation</a:t>
            </a:r>
          </a:p>
          <a:p>
            <a:endParaRPr lang="en-US" dirty="0" smtClean="0"/>
          </a:p>
          <a:p>
            <a:endParaRPr lang="en-US" dirty="0" smtClean="0"/>
          </a:p>
          <a:p>
            <a:pPr marL="0" indent="0">
              <a:buNone/>
            </a:pPr>
            <a:endParaRPr lang="en-US" dirty="0"/>
          </a:p>
        </p:txBody>
      </p:sp>
    </p:spTree>
    <p:extLst>
      <p:ext uri="{BB962C8B-B14F-4D97-AF65-F5344CB8AC3E}">
        <p14:creationId xmlns:p14="http://schemas.microsoft.com/office/powerpoint/2010/main" val="2715069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AutoShape 2"/>
          <p:cNvSpPr>
            <a:spLocks noGrp="1" noChangeArrowheads="1"/>
          </p:cNvSpPr>
          <p:nvPr>
            <p:ph type="title"/>
          </p:nvPr>
        </p:nvSpPr>
        <p:spPr>
          <a:xfrm>
            <a:off x="381000" y="115888"/>
            <a:ext cx="8367713" cy="1368425"/>
          </a:xfrm>
        </p:spPr>
        <p:txBody>
          <a:bodyPr>
            <a:normAutofit fontScale="90000"/>
          </a:bodyPr>
          <a:lstStyle/>
          <a:p>
            <a:pPr eaLnBrk="1" hangingPunct="1"/>
            <a:r>
              <a:rPr lang="en-US" sz="2800">
                <a:latin typeface="Helvetica" charset="0"/>
                <a:ea typeface="ＭＳ Ｐゴシック" charset="0"/>
                <a:cs typeface="ＭＳ Ｐゴシック" charset="0"/>
              </a:rPr>
              <a:t/>
            </a:r>
            <a:br>
              <a:rPr lang="en-US" sz="2800">
                <a:latin typeface="Helvetica" charset="0"/>
                <a:ea typeface="ＭＳ Ｐゴシック" charset="0"/>
                <a:cs typeface="ＭＳ Ｐゴシック" charset="0"/>
              </a:rPr>
            </a:br>
            <a:r>
              <a:rPr lang="en-US" sz="2800">
                <a:latin typeface="Helvetica" charset="0"/>
                <a:ea typeface="ＭＳ Ｐゴシック" charset="0"/>
                <a:cs typeface="ＭＳ Ｐゴシック" charset="0"/>
              </a:rPr>
              <a:t/>
            </a:r>
            <a:br>
              <a:rPr lang="en-US" sz="2800">
                <a:latin typeface="Helvetica" charset="0"/>
                <a:ea typeface="ＭＳ Ｐゴシック" charset="0"/>
                <a:cs typeface="ＭＳ Ｐゴシック" charset="0"/>
              </a:rPr>
            </a:br>
            <a:r>
              <a:rPr lang="en-US" sz="2800">
                <a:latin typeface="Helvetica" charset="0"/>
                <a:ea typeface="ＭＳ Ｐゴシック" charset="0"/>
                <a:cs typeface="ＭＳ Ｐゴシック" charset="0"/>
              </a:rPr>
              <a:t/>
            </a:r>
            <a:br>
              <a:rPr lang="en-US" sz="2800">
                <a:latin typeface="Helvetica" charset="0"/>
                <a:ea typeface="ＭＳ Ｐゴシック" charset="0"/>
                <a:cs typeface="ＭＳ Ｐゴシック" charset="0"/>
              </a:rPr>
            </a:br>
            <a:r>
              <a:rPr lang="en-US" sz="2800">
                <a:latin typeface="Helvetica" charset="0"/>
                <a:ea typeface="ＭＳ Ｐゴシック" charset="0"/>
                <a:cs typeface="ＭＳ Ｐゴシック" charset="0"/>
              </a:rPr>
              <a:t/>
            </a:r>
            <a:br>
              <a:rPr lang="en-US" sz="2800">
                <a:latin typeface="Helvetica" charset="0"/>
                <a:ea typeface="ＭＳ Ｐゴシック" charset="0"/>
                <a:cs typeface="ＭＳ Ｐゴシック" charset="0"/>
              </a:rPr>
            </a:br>
            <a:r>
              <a:rPr lang="en-US" sz="2800">
                <a:latin typeface="Helvetica" charset="0"/>
                <a:ea typeface="ＭＳ Ｐゴシック" charset="0"/>
                <a:cs typeface="ＭＳ Ｐゴシック" charset="0"/>
              </a:rPr>
              <a:t/>
            </a:r>
            <a:br>
              <a:rPr lang="en-US" sz="2800">
                <a:latin typeface="Helvetica" charset="0"/>
                <a:ea typeface="ＭＳ Ｐゴシック" charset="0"/>
                <a:cs typeface="ＭＳ Ｐゴシック" charset="0"/>
              </a:rPr>
            </a:br>
            <a:r>
              <a:rPr lang="en-US" sz="2800">
                <a:latin typeface="Helvetica" charset="0"/>
                <a:ea typeface="ＭＳ Ｐゴシック" charset="0"/>
                <a:cs typeface="ＭＳ Ｐゴシック" charset="0"/>
              </a:rPr>
              <a:t/>
            </a:r>
            <a:br>
              <a:rPr lang="en-US" sz="2800">
                <a:latin typeface="Helvetica" charset="0"/>
                <a:ea typeface="ＭＳ Ｐゴシック" charset="0"/>
                <a:cs typeface="ＭＳ Ｐゴシック" charset="0"/>
              </a:rPr>
            </a:br>
            <a:r>
              <a:rPr lang="en-US" sz="2800">
                <a:latin typeface="Helvetica" charset="0"/>
                <a:ea typeface="ＭＳ Ｐゴシック" charset="0"/>
                <a:cs typeface="ＭＳ Ｐゴシック" charset="0"/>
              </a:rPr>
              <a:t/>
            </a:r>
            <a:br>
              <a:rPr lang="en-US" sz="2800">
                <a:latin typeface="Helvetica" charset="0"/>
                <a:ea typeface="ＭＳ Ｐゴシック" charset="0"/>
                <a:cs typeface="ＭＳ Ｐゴシック" charset="0"/>
              </a:rPr>
            </a:br>
            <a:r>
              <a:rPr lang="en-US" sz="2800">
                <a:latin typeface="Helvetica" charset="0"/>
                <a:ea typeface="ＭＳ Ｐゴシック" charset="0"/>
                <a:cs typeface="ＭＳ Ｐゴシック" charset="0"/>
              </a:rPr>
              <a:t/>
            </a:r>
            <a:br>
              <a:rPr lang="en-US" sz="2800">
                <a:latin typeface="Helvetica" charset="0"/>
                <a:ea typeface="ＭＳ Ｐゴシック" charset="0"/>
                <a:cs typeface="ＭＳ Ｐゴシック" charset="0"/>
              </a:rPr>
            </a:br>
            <a:r>
              <a:rPr lang="en-US" sz="2800">
                <a:latin typeface="Helvetica" charset="0"/>
                <a:ea typeface="ＭＳ Ｐゴシック" charset="0"/>
                <a:cs typeface="ＭＳ Ｐゴシック" charset="0"/>
              </a:rPr>
              <a:t/>
            </a:r>
            <a:br>
              <a:rPr lang="en-US" sz="2800">
                <a:latin typeface="Helvetica" charset="0"/>
                <a:ea typeface="ＭＳ Ｐゴシック" charset="0"/>
                <a:cs typeface="ＭＳ Ｐゴシック" charset="0"/>
              </a:rPr>
            </a:br>
            <a:r>
              <a:rPr lang="en-US" sz="2800">
                <a:latin typeface="Helvetica" charset="0"/>
                <a:ea typeface="ＭＳ Ｐゴシック" charset="0"/>
                <a:cs typeface="ＭＳ Ｐゴシック" charset="0"/>
              </a:rPr>
              <a:t/>
            </a:r>
            <a:br>
              <a:rPr lang="en-US" sz="2800">
                <a:latin typeface="Helvetica" charset="0"/>
                <a:ea typeface="ＭＳ Ｐゴシック" charset="0"/>
                <a:cs typeface="ＭＳ Ｐゴシック" charset="0"/>
              </a:rPr>
            </a:br>
            <a:r>
              <a:rPr lang="en-US" sz="2800">
                <a:latin typeface="Helvetica" charset="0"/>
                <a:ea typeface="ＭＳ Ｐゴシック" charset="0"/>
                <a:cs typeface="ＭＳ Ｐゴシック" charset="0"/>
              </a:rPr>
              <a:t/>
            </a:r>
            <a:br>
              <a:rPr lang="en-US" sz="2800">
                <a:latin typeface="Helvetica" charset="0"/>
                <a:ea typeface="ＭＳ Ｐゴシック" charset="0"/>
                <a:cs typeface="ＭＳ Ｐゴシック" charset="0"/>
              </a:rPr>
            </a:br>
            <a:r>
              <a:rPr lang="en-US" sz="2800">
                <a:latin typeface="Helvetica" charset="0"/>
                <a:ea typeface="ＭＳ Ｐゴシック" charset="0"/>
                <a:cs typeface="ＭＳ Ｐゴシック" charset="0"/>
              </a:rPr>
              <a:t/>
            </a:r>
            <a:br>
              <a:rPr lang="en-US" sz="2800">
                <a:latin typeface="Helvetica" charset="0"/>
                <a:ea typeface="ＭＳ Ｐゴシック" charset="0"/>
                <a:cs typeface="ＭＳ Ｐゴシック" charset="0"/>
              </a:rPr>
            </a:br>
            <a:r>
              <a:rPr lang="en-US" sz="2800">
                <a:latin typeface="Helvetica" charset="0"/>
                <a:ea typeface="ＭＳ Ｐゴシック" charset="0"/>
                <a:cs typeface="ＭＳ Ｐゴシック" charset="0"/>
              </a:rPr>
              <a:t/>
            </a:r>
            <a:br>
              <a:rPr lang="en-US" sz="2800">
                <a:latin typeface="Helvetica" charset="0"/>
                <a:ea typeface="ＭＳ Ｐゴシック" charset="0"/>
                <a:cs typeface="ＭＳ Ｐゴシック" charset="0"/>
              </a:rPr>
            </a:br>
            <a:r>
              <a:rPr lang="en-US" sz="2800">
                <a:latin typeface="Helvetica" charset="0"/>
                <a:ea typeface="ＭＳ Ｐゴシック" charset="0"/>
                <a:cs typeface="ＭＳ Ｐゴシック" charset="0"/>
              </a:rPr>
              <a:t/>
            </a:r>
            <a:br>
              <a:rPr lang="en-US" sz="2800">
                <a:latin typeface="Helvetica" charset="0"/>
                <a:ea typeface="ＭＳ Ｐゴシック" charset="0"/>
                <a:cs typeface="ＭＳ Ｐゴシック" charset="0"/>
              </a:rPr>
            </a:br>
            <a:r>
              <a:rPr lang="en-US" sz="2800">
                <a:latin typeface="Helvetica" charset="0"/>
                <a:ea typeface="ＭＳ Ｐゴシック" charset="0"/>
                <a:cs typeface="ＭＳ Ｐゴシック" charset="0"/>
              </a:rPr>
              <a:t/>
            </a:r>
            <a:br>
              <a:rPr lang="en-US" sz="2800">
                <a:latin typeface="Helvetica" charset="0"/>
                <a:ea typeface="ＭＳ Ｐゴシック" charset="0"/>
                <a:cs typeface="ＭＳ Ｐゴシック" charset="0"/>
              </a:rPr>
            </a:br>
            <a:r>
              <a:rPr lang="en-US" sz="2800">
                <a:latin typeface="Helvetica" charset="0"/>
                <a:ea typeface="ＭＳ Ｐゴシック" charset="0"/>
                <a:cs typeface="ＭＳ Ｐゴシック" charset="0"/>
              </a:rPr>
              <a:t/>
            </a:r>
            <a:br>
              <a:rPr lang="en-US" sz="2800">
                <a:latin typeface="Helvetica" charset="0"/>
                <a:ea typeface="ＭＳ Ｐゴシック" charset="0"/>
                <a:cs typeface="ＭＳ Ｐゴシック" charset="0"/>
              </a:rPr>
            </a:br>
            <a:r>
              <a:rPr lang="en-US" sz="2800">
                <a:latin typeface="Helvetica" charset="0"/>
                <a:ea typeface="ＭＳ Ｐゴシック" charset="0"/>
                <a:cs typeface="ＭＳ Ｐゴシック" charset="0"/>
              </a:rPr>
              <a:t/>
            </a:r>
            <a:br>
              <a:rPr lang="en-US" sz="2800">
                <a:latin typeface="Helvetica" charset="0"/>
                <a:ea typeface="ＭＳ Ｐゴシック" charset="0"/>
                <a:cs typeface="ＭＳ Ｐゴシック" charset="0"/>
              </a:rPr>
            </a:br>
            <a:r>
              <a:rPr lang="en-US" sz="2800">
                <a:latin typeface="Helvetica" charset="0"/>
                <a:ea typeface="ＭＳ Ｐゴシック" charset="0"/>
                <a:cs typeface="ＭＳ Ｐゴシック" charset="0"/>
              </a:rPr>
              <a:t/>
            </a:r>
            <a:br>
              <a:rPr lang="en-US" sz="2800">
                <a:latin typeface="Helvetica" charset="0"/>
                <a:ea typeface="ＭＳ Ｐゴシック" charset="0"/>
                <a:cs typeface="ＭＳ Ｐゴシック" charset="0"/>
              </a:rPr>
            </a:br>
            <a:r>
              <a:rPr lang="en-US" sz="2800">
                <a:latin typeface="Helvetica" charset="0"/>
                <a:ea typeface="ＭＳ Ｐゴシック" charset="0"/>
                <a:cs typeface="ＭＳ Ｐゴシック" charset="0"/>
              </a:rPr>
              <a:t/>
            </a:r>
            <a:br>
              <a:rPr lang="en-US" sz="2800">
                <a:latin typeface="Helvetica" charset="0"/>
                <a:ea typeface="ＭＳ Ｐゴシック" charset="0"/>
                <a:cs typeface="ＭＳ Ｐゴシック" charset="0"/>
              </a:rPr>
            </a:br>
            <a:r>
              <a:rPr lang="en-US" sz="2800">
                <a:latin typeface="Helvetica" charset="0"/>
                <a:ea typeface="ＭＳ Ｐゴシック" charset="0"/>
                <a:cs typeface="ＭＳ Ｐゴシック" charset="0"/>
              </a:rPr>
              <a:t/>
            </a:r>
            <a:br>
              <a:rPr lang="en-US" sz="2800">
                <a:latin typeface="Helvetica" charset="0"/>
                <a:ea typeface="ＭＳ Ｐゴシック" charset="0"/>
                <a:cs typeface="ＭＳ Ｐゴシック" charset="0"/>
              </a:rPr>
            </a:br>
            <a:r>
              <a:rPr lang="en-US" sz="2800">
                <a:latin typeface="Helvetica" charset="0"/>
                <a:ea typeface="ＭＳ Ｐゴシック" charset="0"/>
                <a:cs typeface="ＭＳ Ｐゴシック" charset="0"/>
              </a:rPr>
              <a:t/>
            </a:r>
            <a:br>
              <a:rPr lang="en-US" sz="2800">
                <a:latin typeface="Helvetica" charset="0"/>
                <a:ea typeface="ＭＳ Ｐゴシック" charset="0"/>
                <a:cs typeface="ＭＳ Ｐゴシック" charset="0"/>
              </a:rPr>
            </a:br>
            <a:r>
              <a:rPr lang="en-US" sz="2800">
                <a:latin typeface="Helvetica" charset="0"/>
                <a:ea typeface="ＭＳ Ｐゴシック" charset="0"/>
                <a:cs typeface="ＭＳ Ｐゴシック" charset="0"/>
              </a:rPr>
              <a:t/>
            </a:r>
            <a:br>
              <a:rPr lang="en-US" sz="2800">
                <a:latin typeface="Helvetica" charset="0"/>
                <a:ea typeface="ＭＳ Ｐゴシック" charset="0"/>
                <a:cs typeface="ＭＳ Ｐゴシック" charset="0"/>
              </a:rPr>
            </a:br>
            <a:r>
              <a:rPr lang="en-US" sz="2800">
                <a:latin typeface="Helvetica" charset="0"/>
                <a:ea typeface="ＭＳ Ｐゴシック" charset="0"/>
                <a:cs typeface="ＭＳ Ｐゴシック" charset="0"/>
              </a:rPr>
              <a:t/>
            </a:r>
            <a:br>
              <a:rPr lang="en-US" sz="2800">
                <a:latin typeface="Helvetica" charset="0"/>
                <a:ea typeface="ＭＳ Ｐゴシック" charset="0"/>
                <a:cs typeface="ＭＳ Ｐゴシック" charset="0"/>
              </a:rPr>
            </a:br>
            <a:r>
              <a:rPr lang="en-US" sz="2800">
                <a:latin typeface="Helvetica" charset="0"/>
                <a:ea typeface="ＭＳ Ｐゴシック" charset="0"/>
                <a:cs typeface="ＭＳ Ｐゴシック" charset="0"/>
              </a:rPr>
              <a:t/>
            </a:r>
            <a:br>
              <a:rPr lang="en-US" sz="2800">
                <a:latin typeface="Helvetica" charset="0"/>
                <a:ea typeface="ＭＳ Ｐゴシック" charset="0"/>
                <a:cs typeface="ＭＳ Ｐゴシック" charset="0"/>
              </a:rPr>
            </a:br>
            <a:r>
              <a:rPr lang="en-US" sz="2800">
                <a:latin typeface="Helvetica" charset="0"/>
                <a:ea typeface="ＭＳ Ｐゴシック" charset="0"/>
                <a:cs typeface="ＭＳ Ｐゴシック" charset="0"/>
              </a:rPr>
              <a:t/>
            </a:r>
            <a:br>
              <a:rPr lang="en-US" sz="2800">
                <a:latin typeface="Helvetica" charset="0"/>
                <a:ea typeface="ＭＳ Ｐゴシック" charset="0"/>
                <a:cs typeface="ＭＳ Ｐゴシック" charset="0"/>
              </a:rPr>
            </a:br>
            <a:r>
              <a:rPr lang="en-US" sz="2800">
                <a:latin typeface="Helvetica" charset="0"/>
                <a:ea typeface="ＭＳ Ｐゴシック" charset="0"/>
                <a:cs typeface="ＭＳ Ｐゴシック" charset="0"/>
              </a:rPr>
              <a:t/>
            </a:r>
            <a:br>
              <a:rPr lang="en-US" sz="2800">
                <a:latin typeface="Helvetica" charset="0"/>
                <a:ea typeface="ＭＳ Ｐゴシック" charset="0"/>
                <a:cs typeface="ＭＳ Ｐゴシック" charset="0"/>
              </a:rPr>
            </a:br>
            <a:r>
              <a:rPr lang="en-US" sz="2800">
                <a:latin typeface="Helvetica" charset="0"/>
                <a:ea typeface="ＭＳ Ｐゴシック" charset="0"/>
                <a:cs typeface="ＭＳ Ｐゴシック" charset="0"/>
              </a:rPr>
              <a:t/>
            </a:r>
            <a:br>
              <a:rPr lang="en-US" sz="2800">
                <a:latin typeface="Helvetica" charset="0"/>
                <a:ea typeface="ＭＳ Ｐゴシック" charset="0"/>
                <a:cs typeface="ＭＳ Ｐゴシック" charset="0"/>
              </a:rPr>
            </a:br>
            <a:r>
              <a:rPr lang="en-US" sz="2800">
                <a:latin typeface="Helvetica" charset="0"/>
                <a:ea typeface="ＭＳ Ｐゴシック" charset="0"/>
                <a:cs typeface="ＭＳ Ｐゴシック" charset="0"/>
              </a:rPr>
              <a:t/>
            </a:r>
            <a:br>
              <a:rPr lang="en-US" sz="2800">
                <a:latin typeface="Helvetica" charset="0"/>
                <a:ea typeface="ＭＳ Ｐゴシック" charset="0"/>
                <a:cs typeface="ＭＳ Ｐゴシック" charset="0"/>
              </a:rPr>
            </a:br>
            <a:r>
              <a:rPr lang="en-US" sz="2800">
                <a:latin typeface="Helvetica" charset="0"/>
                <a:ea typeface="ＭＳ Ｐゴシック" charset="0"/>
                <a:cs typeface="ＭＳ Ｐゴシック" charset="0"/>
              </a:rPr>
              <a:t/>
            </a:r>
            <a:br>
              <a:rPr lang="en-US" sz="2800">
                <a:latin typeface="Helvetica" charset="0"/>
                <a:ea typeface="ＭＳ Ｐゴシック" charset="0"/>
                <a:cs typeface="ＭＳ Ｐゴシック" charset="0"/>
              </a:rPr>
            </a:br>
            <a:r>
              <a:rPr lang="en-US" sz="2800">
                <a:latin typeface="Helvetica" charset="0"/>
                <a:ea typeface="ＭＳ Ｐゴシック" charset="0"/>
                <a:cs typeface="ＭＳ Ｐゴシック" charset="0"/>
              </a:rPr>
              <a:t/>
            </a:r>
            <a:br>
              <a:rPr lang="en-US" sz="2800">
                <a:latin typeface="Helvetica" charset="0"/>
                <a:ea typeface="ＭＳ Ｐゴシック" charset="0"/>
                <a:cs typeface="ＭＳ Ｐゴシック" charset="0"/>
              </a:rPr>
            </a:br>
            <a:r>
              <a:rPr lang="en-US" sz="2800">
                <a:latin typeface="Helvetica" charset="0"/>
                <a:ea typeface="ＭＳ Ｐゴシック" charset="0"/>
                <a:cs typeface="ＭＳ Ｐゴシック" charset="0"/>
              </a:rPr>
              <a:t/>
            </a:r>
            <a:br>
              <a:rPr lang="en-US" sz="2800">
                <a:latin typeface="Helvetica" charset="0"/>
                <a:ea typeface="ＭＳ Ｐゴシック" charset="0"/>
                <a:cs typeface="ＭＳ Ｐゴシック" charset="0"/>
              </a:rPr>
            </a:br>
            <a:r>
              <a:rPr lang="en-US" sz="2800">
                <a:latin typeface="Helvetica" charset="0"/>
                <a:ea typeface="ＭＳ Ｐゴシック" charset="0"/>
                <a:cs typeface="ＭＳ Ｐゴシック" charset="0"/>
              </a:rPr>
              <a:t/>
            </a:r>
            <a:br>
              <a:rPr lang="en-US" sz="2800">
                <a:latin typeface="Helvetica" charset="0"/>
                <a:ea typeface="ＭＳ Ｐゴシック" charset="0"/>
                <a:cs typeface="ＭＳ Ｐゴシック" charset="0"/>
              </a:rPr>
            </a:br>
            <a:r>
              <a:rPr lang="en-US" sz="2800">
                <a:latin typeface="Helvetica" charset="0"/>
                <a:ea typeface="ＭＳ Ｐゴシック" charset="0"/>
                <a:cs typeface="ＭＳ Ｐゴシック" charset="0"/>
              </a:rPr>
              <a:t/>
            </a:r>
            <a:br>
              <a:rPr lang="en-US" sz="2800">
                <a:latin typeface="Helvetica" charset="0"/>
                <a:ea typeface="ＭＳ Ｐゴシック" charset="0"/>
                <a:cs typeface="ＭＳ Ｐゴシック" charset="0"/>
              </a:rPr>
            </a:br>
            <a:r>
              <a:rPr lang="en-US" sz="2800">
                <a:latin typeface="Helvetica" charset="0"/>
                <a:ea typeface="ＭＳ Ｐゴシック" charset="0"/>
                <a:cs typeface="ＭＳ Ｐゴシック" charset="0"/>
              </a:rPr>
              <a:t/>
            </a:r>
            <a:br>
              <a:rPr lang="en-US" sz="2800">
                <a:latin typeface="Helvetica" charset="0"/>
                <a:ea typeface="ＭＳ Ｐゴシック" charset="0"/>
                <a:cs typeface="ＭＳ Ｐゴシック" charset="0"/>
              </a:rPr>
            </a:br>
            <a:r>
              <a:rPr lang="en-US" sz="2800">
                <a:latin typeface="Helvetica" charset="0"/>
                <a:ea typeface="ＭＳ Ｐゴシック" charset="0"/>
                <a:cs typeface="ＭＳ Ｐゴシック" charset="0"/>
              </a:rPr>
              <a:t/>
            </a:r>
            <a:br>
              <a:rPr lang="en-US" sz="2800">
                <a:latin typeface="Helvetica" charset="0"/>
                <a:ea typeface="ＭＳ Ｐゴシック" charset="0"/>
                <a:cs typeface="ＭＳ Ｐゴシック" charset="0"/>
              </a:rPr>
            </a:br>
            <a:r>
              <a:rPr lang="en-US" sz="2800">
                <a:latin typeface="Helvetica" charset="0"/>
                <a:ea typeface="ＭＳ Ｐゴシック" charset="0"/>
                <a:cs typeface="ＭＳ Ｐゴシック" charset="0"/>
              </a:rPr>
              <a:t/>
            </a:r>
            <a:br>
              <a:rPr lang="en-US" sz="2800">
                <a:latin typeface="Helvetica" charset="0"/>
                <a:ea typeface="ＭＳ Ｐゴシック" charset="0"/>
                <a:cs typeface="ＭＳ Ｐゴシック" charset="0"/>
              </a:rPr>
            </a:br>
            <a:r>
              <a:rPr lang="en-US" sz="2800">
                <a:latin typeface="Helvetica" charset="0"/>
                <a:ea typeface="ＭＳ Ｐゴシック" charset="0"/>
                <a:cs typeface="ＭＳ Ｐゴシック" charset="0"/>
              </a:rPr>
              <a:t>Have Changes in Higher Education System  Accompanied by Pedagogic Changes? </a:t>
            </a:r>
            <a:br>
              <a:rPr lang="en-US" sz="2800">
                <a:latin typeface="Helvetica" charset="0"/>
                <a:ea typeface="ＭＳ Ｐゴシック" charset="0"/>
                <a:cs typeface="ＭＳ Ｐゴシック" charset="0"/>
              </a:rPr>
            </a:br>
            <a:endParaRPr lang="en-US" sz="2800">
              <a:latin typeface="Helvetica" charset="0"/>
              <a:ea typeface="ＭＳ Ｐゴシック" charset="0"/>
              <a:cs typeface="ＭＳ Ｐゴシック" charset="0"/>
            </a:endParaRPr>
          </a:p>
        </p:txBody>
      </p:sp>
      <p:sp>
        <p:nvSpPr>
          <p:cNvPr id="52226" name="Rectangle 3"/>
          <p:cNvSpPr>
            <a:spLocks noGrp="1" noChangeArrowheads="1"/>
          </p:cNvSpPr>
          <p:nvPr>
            <p:ph type="body" idx="1"/>
          </p:nvPr>
        </p:nvSpPr>
        <p:spPr>
          <a:xfrm>
            <a:off x="724933" y="621801"/>
            <a:ext cx="8150225" cy="5841455"/>
          </a:xfrm>
        </p:spPr>
        <p:txBody>
          <a:bodyPr>
            <a:normAutofit lnSpcReduction="10000"/>
          </a:bodyPr>
          <a:lstStyle/>
          <a:p>
            <a:pPr algn="just" eaLnBrk="1" hangingPunct="1">
              <a:lnSpc>
                <a:spcPct val="80000"/>
              </a:lnSpc>
              <a:buFont typeface="Wingdings" charset="0"/>
              <a:buNone/>
            </a:pPr>
            <a:r>
              <a:rPr lang="en-US" sz="2400" dirty="0">
                <a:latin typeface="Helvetica" charset="0"/>
                <a:ea typeface="ＭＳ Ｐゴシック" charset="0"/>
                <a:cs typeface="ＭＳ Ｐゴシック" charset="0"/>
              </a:rPr>
              <a:t>    </a:t>
            </a:r>
          </a:p>
          <a:p>
            <a:pPr algn="ctr" eaLnBrk="1" hangingPunct="1">
              <a:lnSpc>
                <a:spcPct val="80000"/>
              </a:lnSpc>
              <a:buFont typeface="Wingdings" charset="0"/>
              <a:buNone/>
            </a:pPr>
            <a:r>
              <a:rPr lang="en-US" sz="2400" dirty="0">
                <a:latin typeface="Helvetica" charset="0"/>
                <a:ea typeface="ＭＳ Ｐゴシック" charset="0"/>
                <a:cs typeface="ＭＳ Ｐゴシック" charset="0"/>
              </a:rPr>
              <a:t>  </a:t>
            </a:r>
            <a:r>
              <a:rPr lang="en-US" b="1" dirty="0">
                <a:latin typeface="Helvetica" charset="0"/>
                <a:ea typeface="ＭＳ Ｐゴシック" charset="0"/>
                <a:cs typeface="ＭＳ Ｐゴシック" charset="0"/>
              </a:rPr>
              <a:t>Key Questions</a:t>
            </a:r>
          </a:p>
          <a:p>
            <a:pPr algn="just" eaLnBrk="1" hangingPunct="1">
              <a:lnSpc>
                <a:spcPct val="80000"/>
              </a:lnSpc>
              <a:buFont typeface="Wingdings" charset="0"/>
              <a:buNone/>
            </a:pPr>
            <a:endParaRPr lang="en-US" sz="2000" dirty="0">
              <a:latin typeface="Helvetica" charset="0"/>
              <a:ea typeface="ＭＳ Ｐゴシック" charset="0"/>
              <a:cs typeface="ＭＳ Ｐゴシック" charset="0"/>
            </a:endParaRPr>
          </a:p>
          <a:p>
            <a:pPr algn="just" eaLnBrk="1" hangingPunct="1">
              <a:lnSpc>
                <a:spcPct val="80000"/>
              </a:lnSpc>
            </a:pPr>
            <a:r>
              <a:rPr lang="en-US" dirty="0">
                <a:latin typeface="Helvetica" charset="0"/>
                <a:ea typeface="ＭＳ Ｐゴシック" charset="0"/>
                <a:cs typeface="ＭＳ Ｐゴシック" charset="0"/>
              </a:rPr>
              <a:t>What is the scope of changing pedagogies that is relevant to higher education? </a:t>
            </a:r>
          </a:p>
          <a:p>
            <a:pPr algn="just" eaLnBrk="1" hangingPunct="1">
              <a:lnSpc>
                <a:spcPct val="80000"/>
              </a:lnSpc>
            </a:pPr>
            <a:endParaRPr lang="en-US" dirty="0">
              <a:latin typeface="Helvetica" charset="0"/>
              <a:ea typeface="ＭＳ Ｐゴシック" charset="0"/>
              <a:cs typeface="ＭＳ Ｐゴシック" charset="0"/>
            </a:endParaRPr>
          </a:p>
          <a:p>
            <a:pPr algn="just" eaLnBrk="1" hangingPunct="1">
              <a:lnSpc>
                <a:spcPct val="80000"/>
              </a:lnSpc>
            </a:pPr>
            <a:r>
              <a:rPr lang="en-US" dirty="0">
                <a:latin typeface="Helvetica" charset="0"/>
                <a:ea typeface="ＭＳ Ｐゴシック" charset="0"/>
                <a:cs typeface="ＭＳ Ｐゴシック" charset="0"/>
              </a:rPr>
              <a:t>What is the nature, types that are prevalent in higher education institutions</a:t>
            </a:r>
            <a:r>
              <a:rPr lang="en-US" dirty="0" smtClean="0">
                <a:latin typeface="Helvetica" charset="0"/>
                <a:ea typeface="ＭＳ Ｐゴシック" charset="0"/>
                <a:cs typeface="ＭＳ Ｐゴシック" charset="0"/>
              </a:rPr>
              <a:t>?</a:t>
            </a:r>
          </a:p>
          <a:p>
            <a:pPr algn="just" eaLnBrk="1" hangingPunct="1">
              <a:lnSpc>
                <a:spcPct val="80000"/>
              </a:lnSpc>
            </a:pPr>
            <a:endParaRPr lang="en-US" dirty="0">
              <a:latin typeface="Helvetica" charset="0"/>
              <a:ea typeface="ＭＳ Ｐゴシック" charset="0"/>
              <a:cs typeface="ＭＳ Ｐゴシック" charset="0"/>
            </a:endParaRPr>
          </a:p>
          <a:p>
            <a:pPr algn="just">
              <a:lnSpc>
                <a:spcPct val="80000"/>
              </a:lnSpc>
            </a:pPr>
            <a:r>
              <a:rPr lang="en-US" dirty="0">
                <a:latin typeface="Helvetica" charset="0"/>
                <a:ea typeface="ＭＳ Ｐゴシック" charset="0"/>
                <a:cs typeface="ＭＳ Ｐゴシック" charset="0"/>
              </a:rPr>
              <a:t>What are the challenges they pose amongst educational administrators and peers? </a:t>
            </a:r>
          </a:p>
          <a:p>
            <a:pPr marL="0" indent="0" algn="just" eaLnBrk="1" hangingPunct="1">
              <a:lnSpc>
                <a:spcPct val="80000"/>
              </a:lnSpc>
              <a:buNone/>
            </a:pPr>
            <a:r>
              <a:rPr lang="en-US" dirty="0" smtClean="0">
                <a:latin typeface="Helvetica" charset="0"/>
                <a:ea typeface="ＭＳ Ｐゴシック" charset="0"/>
                <a:cs typeface="ＭＳ Ｐゴシック" charset="0"/>
              </a:rPr>
              <a:t> </a:t>
            </a:r>
            <a:endParaRPr lang="en-US" dirty="0">
              <a:latin typeface="Helvetica" charset="0"/>
              <a:ea typeface="ＭＳ Ｐゴシック" charset="0"/>
              <a:cs typeface="ＭＳ Ｐゴシック" charset="0"/>
            </a:endParaRPr>
          </a:p>
          <a:p>
            <a:pPr algn="just" eaLnBrk="1" hangingPunct="1">
              <a:lnSpc>
                <a:spcPct val="80000"/>
              </a:lnSpc>
            </a:pPr>
            <a:endParaRPr lang="en-US" sz="2000" dirty="0">
              <a:latin typeface="Helvetica" charset="0"/>
              <a:ea typeface="ＭＳ Ｐゴシック" charset="0"/>
              <a:cs typeface="ＭＳ Ｐゴシック" charset="0"/>
            </a:endParaRPr>
          </a:p>
        </p:txBody>
      </p:sp>
    </p:spTree>
    <p:extLst>
      <p:ext uri="{BB962C8B-B14F-4D97-AF65-F5344CB8AC3E}">
        <p14:creationId xmlns:p14="http://schemas.microsoft.com/office/powerpoint/2010/main" val="17616353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AutoShape 2"/>
          <p:cNvSpPr>
            <a:spLocks noGrp="1" noChangeArrowheads="1"/>
          </p:cNvSpPr>
          <p:nvPr>
            <p:ph type="title"/>
          </p:nvPr>
        </p:nvSpPr>
        <p:spPr/>
        <p:txBody>
          <a:bodyPr/>
          <a:lstStyle/>
          <a:p>
            <a:pPr eaLnBrk="1" hangingPunct="1"/>
            <a:r>
              <a:rPr lang="en-US" sz="3200" i="1">
                <a:latin typeface="Helvetica" charset="0"/>
                <a:ea typeface="ＭＳ Ｐゴシック" charset="0"/>
                <a:cs typeface="ＭＳ Ｐゴシック" charset="0"/>
                <a:hlinkClick r:id="rId2"/>
              </a:rPr>
              <a:t>Learner-Centered Teaching: Five Key Changes to Practice</a:t>
            </a:r>
            <a:r>
              <a:rPr lang="en-US" sz="3200" i="1">
                <a:latin typeface="Helvetica" charset="0"/>
                <a:ea typeface="ＭＳ Ｐゴシック" charset="0"/>
                <a:cs typeface="ＭＳ Ｐゴシック" charset="0"/>
              </a:rPr>
              <a:t> (Weimer)</a:t>
            </a:r>
          </a:p>
        </p:txBody>
      </p:sp>
      <p:sp>
        <p:nvSpPr>
          <p:cNvPr id="54274" name="Rectangle 3"/>
          <p:cNvSpPr>
            <a:spLocks noGrp="1" noChangeArrowheads="1"/>
          </p:cNvSpPr>
          <p:nvPr>
            <p:ph type="body" idx="1"/>
          </p:nvPr>
        </p:nvSpPr>
        <p:spPr>
          <a:xfrm>
            <a:off x="457200" y="1417639"/>
            <a:ext cx="8498298" cy="5210494"/>
          </a:xfrm>
        </p:spPr>
        <p:txBody>
          <a:bodyPr/>
          <a:lstStyle/>
          <a:p>
            <a:pPr algn="just" eaLnBrk="1" hangingPunct="1">
              <a:lnSpc>
                <a:spcPct val="90000"/>
              </a:lnSpc>
              <a:buFont typeface="Wingdings" charset="0"/>
              <a:buNone/>
            </a:pPr>
            <a:r>
              <a:rPr lang="en-US" dirty="0" smtClean="0">
                <a:latin typeface="Helvetica" charset="0"/>
                <a:ea typeface="ＭＳ Ｐゴシック" charset="0"/>
                <a:cs typeface="ＭＳ Ｐゴシック" charset="0"/>
              </a:rPr>
              <a:t>To </a:t>
            </a:r>
            <a:r>
              <a:rPr lang="en-US" dirty="0">
                <a:latin typeface="Helvetica" charset="0"/>
                <a:ea typeface="ＭＳ Ｐゴシック" charset="0"/>
                <a:cs typeface="ＭＳ Ｐゴシック" charset="0"/>
              </a:rPr>
              <a:t>be Learner-centered, Instructional Practice Needs to Change in Five Key Areas:  </a:t>
            </a:r>
            <a:endParaRPr lang="en-US" sz="2600" dirty="0">
              <a:latin typeface="Helvetica" charset="0"/>
              <a:ea typeface="ＭＳ Ｐゴシック" charset="0"/>
              <a:cs typeface="ＭＳ Ｐゴシック" charset="0"/>
            </a:endParaRPr>
          </a:p>
          <a:p>
            <a:pPr algn="just" eaLnBrk="1" hangingPunct="1">
              <a:lnSpc>
                <a:spcPct val="90000"/>
              </a:lnSpc>
            </a:pPr>
            <a:r>
              <a:rPr lang="en-US" sz="2600" dirty="0" smtClean="0">
                <a:latin typeface="Helvetica" charset="0"/>
                <a:ea typeface="ＭＳ Ｐゴシック" charset="0"/>
                <a:cs typeface="ＭＳ Ｐゴシック" charset="0"/>
              </a:rPr>
              <a:t>Balance </a:t>
            </a:r>
            <a:r>
              <a:rPr lang="en-US" sz="2600" dirty="0">
                <a:latin typeface="Helvetica" charset="0"/>
                <a:ea typeface="ＭＳ Ｐゴシック" charset="0"/>
                <a:cs typeface="ＭＳ Ｐゴシック" charset="0"/>
              </a:rPr>
              <a:t>of </a:t>
            </a:r>
            <a:r>
              <a:rPr lang="en-US" sz="2600" dirty="0" smtClean="0">
                <a:latin typeface="Helvetica" charset="0"/>
                <a:ea typeface="ＭＳ Ｐゴシック" charset="0"/>
                <a:cs typeface="ＭＳ Ｐゴシック" charset="0"/>
              </a:rPr>
              <a:t>power</a:t>
            </a:r>
          </a:p>
          <a:p>
            <a:pPr algn="just" eaLnBrk="1" hangingPunct="1">
              <a:lnSpc>
                <a:spcPct val="90000"/>
              </a:lnSpc>
            </a:pPr>
            <a:endParaRPr lang="en-US" sz="2600" dirty="0">
              <a:latin typeface="Helvetica" charset="0"/>
              <a:ea typeface="ＭＳ Ｐゴシック" charset="0"/>
              <a:cs typeface="ＭＳ Ｐゴシック" charset="0"/>
            </a:endParaRPr>
          </a:p>
          <a:p>
            <a:pPr eaLnBrk="1" hangingPunct="1">
              <a:lnSpc>
                <a:spcPct val="90000"/>
              </a:lnSpc>
            </a:pPr>
            <a:r>
              <a:rPr lang="en-US" sz="2600" dirty="0">
                <a:latin typeface="Helvetica" charset="0"/>
                <a:ea typeface="ＭＳ Ｐゴシック" charset="0"/>
                <a:cs typeface="ＭＳ Ｐゴシック" charset="0"/>
              </a:rPr>
              <a:t>Function of </a:t>
            </a:r>
            <a:r>
              <a:rPr lang="en-US" sz="2600" dirty="0" smtClean="0">
                <a:latin typeface="Helvetica" charset="0"/>
                <a:ea typeface="ＭＳ Ｐゴシック" charset="0"/>
                <a:cs typeface="ＭＳ Ｐゴシック" charset="0"/>
              </a:rPr>
              <a:t>content</a:t>
            </a:r>
          </a:p>
          <a:p>
            <a:pPr eaLnBrk="1" hangingPunct="1">
              <a:lnSpc>
                <a:spcPct val="90000"/>
              </a:lnSpc>
            </a:pPr>
            <a:endParaRPr lang="en-US" sz="2600" dirty="0">
              <a:latin typeface="Helvetica" charset="0"/>
              <a:ea typeface="ＭＳ Ｐゴシック" charset="0"/>
              <a:cs typeface="ＭＳ Ｐゴシック" charset="0"/>
            </a:endParaRPr>
          </a:p>
          <a:p>
            <a:pPr eaLnBrk="1" hangingPunct="1">
              <a:lnSpc>
                <a:spcPct val="90000"/>
              </a:lnSpc>
            </a:pPr>
            <a:r>
              <a:rPr lang="en-US" sz="2600" dirty="0">
                <a:latin typeface="Helvetica" charset="0"/>
                <a:ea typeface="ＭＳ Ｐゴシック" charset="0"/>
                <a:cs typeface="ＭＳ Ｐゴシック" charset="0"/>
              </a:rPr>
              <a:t>Role of the </a:t>
            </a:r>
            <a:r>
              <a:rPr lang="en-US" sz="2600" dirty="0" smtClean="0">
                <a:latin typeface="Helvetica" charset="0"/>
                <a:ea typeface="ＭＳ Ｐゴシック" charset="0"/>
                <a:cs typeface="ＭＳ Ｐゴシック" charset="0"/>
              </a:rPr>
              <a:t>teacher</a:t>
            </a:r>
          </a:p>
          <a:p>
            <a:pPr marL="0" indent="0" eaLnBrk="1" hangingPunct="1">
              <a:lnSpc>
                <a:spcPct val="90000"/>
              </a:lnSpc>
              <a:buNone/>
            </a:pPr>
            <a:r>
              <a:rPr lang="en-US" sz="2600" dirty="0" smtClean="0">
                <a:latin typeface="Helvetica" charset="0"/>
                <a:ea typeface="ＭＳ Ｐゴシック" charset="0"/>
                <a:cs typeface="ＭＳ Ｐゴシック" charset="0"/>
              </a:rPr>
              <a:t> </a:t>
            </a:r>
            <a:endParaRPr lang="en-US" sz="2600" dirty="0">
              <a:latin typeface="Helvetica" charset="0"/>
              <a:ea typeface="ＭＳ Ｐゴシック" charset="0"/>
              <a:cs typeface="ＭＳ Ｐゴシック" charset="0"/>
            </a:endParaRPr>
          </a:p>
          <a:p>
            <a:pPr eaLnBrk="1" hangingPunct="1">
              <a:lnSpc>
                <a:spcPct val="90000"/>
              </a:lnSpc>
            </a:pPr>
            <a:r>
              <a:rPr lang="en-US" sz="2600" dirty="0">
                <a:latin typeface="Helvetica" charset="0"/>
                <a:ea typeface="ＭＳ Ｐゴシック" charset="0"/>
                <a:cs typeface="ＭＳ Ｐゴシック" charset="0"/>
              </a:rPr>
              <a:t>Responsibility for learning </a:t>
            </a:r>
            <a:endParaRPr lang="en-US" sz="2600" dirty="0" smtClean="0">
              <a:latin typeface="Helvetica" charset="0"/>
              <a:ea typeface="ＭＳ Ｐゴシック" charset="0"/>
              <a:cs typeface="ＭＳ Ｐゴシック" charset="0"/>
            </a:endParaRPr>
          </a:p>
          <a:p>
            <a:pPr eaLnBrk="1" hangingPunct="1">
              <a:lnSpc>
                <a:spcPct val="90000"/>
              </a:lnSpc>
            </a:pPr>
            <a:endParaRPr lang="en-US" sz="2600" dirty="0">
              <a:latin typeface="Helvetica" charset="0"/>
              <a:ea typeface="ＭＳ Ｐゴシック" charset="0"/>
              <a:cs typeface="ＭＳ Ｐゴシック" charset="0"/>
            </a:endParaRPr>
          </a:p>
          <a:p>
            <a:pPr eaLnBrk="1" hangingPunct="1">
              <a:lnSpc>
                <a:spcPct val="90000"/>
              </a:lnSpc>
            </a:pPr>
            <a:r>
              <a:rPr lang="en-US" sz="2600" dirty="0">
                <a:latin typeface="Helvetica" charset="0"/>
                <a:ea typeface="ＭＳ Ｐゴシック" charset="0"/>
                <a:cs typeface="ＭＳ Ｐゴシック" charset="0"/>
              </a:rPr>
              <a:t>Purpose of evaluation and </a:t>
            </a:r>
            <a:r>
              <a:rPr lang="en-US" sz="2600" dirty="0" smtClean="0">
                <a:latin typeface="Helvetica" charset="0"/>
                <a:ea typeface="ＭＳ Ｐゴシック" charset="0"/>
                <a:cs typeface="ＭＳ Ｐゴシック" charset="0"/>
              </a:rPr>
              <a:t>Processes </a:t>
            </a:r>
            <a:r>
              <a:rPr lang="en-US" sz="2600" dirty="0">
                <a:latin typeface="Helvetica" charset="0"/>
                <a:ea typeface="ＭＳ Ｐゴシック" charset="0"/>
                <a:cs typeface="ＭＳ Ｐゴシック" charset="0"/>
              </a:rPr>
              <a:t>of evaluation </a:t>
            </a:r>
          </a:p>
        </p:txBody>
      </p:sp>
    </p:spTree>
    <p:extLst>
      <p:ext uri="{BB962C8B-B14F-4D97-AF65-F5344CB8AC3E}">
        <p14:creationId xmlns:p14="http://schemas.microsoft.com/office/powerpoint/2010/main" val="34285210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a:xfrm>
            <a:off x="871538" y="188913"/>
            <a:ext cx="8162925" cy="1435100"/>
          </a:xfrm>
        </p:spPr>
        <p:txBody>
          <a:bodyPr/>
          <a:lstStyle/>
          <a:p>
            <a:r>
              <a:rPr lang="en-US" dirty="0">
                <a:latin typeface="Helvetica" charset="0"/>
                <a:ea typeface="ＭＳ Ｐゴシック" charset="0"/>
                <a:cs typeface="ＭＳ Ｐゴシック" charset="0"/>
              </a:rPr>
              <a:t>Education for Sustainable Development</a:t>
            </a:r>
          </a:p>
        </p:txBody>
      </p:sp>
      <p:sp>
        <p:nvSpPr>
          <p:cNvPr id="18434" name="Content Placeholder 2"/>
          <p:cNvSpPr>
            <a:spLocks noGrp="1"/>
          </p:cNvSpPr>
          <p:nvPr>
            <p:ph idx="1"/>
          </p:nvPr>
        </p:nvSpPr>
        <p:spPr>
          <a:xfrm>
            <a:off x="250825" y="1844675"/>
            <a:ext cx="8772525" cy="4251325"/>
          </a:xfrm>
        </p:spPr>
        <p:txBody>
          <a:bodyPr/>
          <a:lstStyle/>
          <a:p>
            <a:pPr marL="0" indent="0">
              <a:buFont typeface="Wingdings" charset="0"/>
              <a:buNone/>
            </a:pPr>
            <a:r>
              <a:rPr lang="en-US" dirty="0">
                <a:latin typeface="Helvetica" charset="0"/>
                <a:ea typeface="ＭＳ Ｐゴシック" charset="0"/>
                <a:cs typeface="ＭＳ Ｐゴシック" charset="0"/>
              </a:rPr>
              <a:t>We live in a world in which education has to provide hope in a general situation of threats to peace and long term sustainability of planet earth. </a:t>
            </a:r>
          </a:p>
          <a:p>
            <a:pPr marL="0" indent="0">
              <a:buFont typeface="Wingdings" charset="0"/>
              <a:buNone/>
            </a:pPr>
            <a:endParaRPr lang="en-US" dirty="0">
              <a:latin typeface="Helvetica" charset="0"/>
              <a:ea typeface="ＭＳ Ｐゴシック" charset="0"/>
              <a:cs typeface="ＭＳ Ｐゴシック" charset="0"/>
            </a:endParaRPr>
          </a:p>
          <a:p>
            <a:pPr marL="0" indent="0">
              <a:buFont typeface="Wingdings" charset="0"/>
              <a:buNone/>
            </a:pPr>
            <a:r>
              <a:rPr lang="en-US" dirty="0">
                <a:latin typeface="Helvetica" charset="0"/>
                <a:ea typeface="ＭＳ Ｐゴシック" charset="0"/>
                <a:cs typeface="ＭＳ Ｐゴシック" charset="0"/>
              </a:rPr>
              <a:t>The irony and tragedy is that precisely when hope is called for we are </a:t>
            </a:r>
            <a:r>
              <a:rPr lang="en-US" dirty="0" smtClean="0">
                <a:latin typeface="Helvetica" charset="0"/>
                <a:ea typeface="ＭＳ Ｐゴシック" charset="0"/>
                <a:cs typeface="ＭＳ Ｐゴシック" charset="0"/>
              </a:rPr>
              <a:t>also surrounded </a:t>
            </a:r>
            <a:r>
              <a:rPr lang="en-US" dirty="0">
                <a:latin typeface="Helvetica" charset="0"/>
                <a:ea typeface="ＭＳ Ｐゴシック" charset="0"/>
                <a:cs typeface="ＭＳ Ｐゴシック" charset="0"/>
              </a:rPr>
              <a:t>by </a:t>
            </a:r>
            <a:r>
              <a:rPr lang="en-US" dirty="0" smtClean="0">
                <a:latin typeface="Helvetica" charset="0"/>
                <a:ea typeface="ＭＳ Ｐゴシック" charset="0"/>
                <a:cs typeface="ＭＳ Ｐゴシック" charset="0"/>
              </a:rPr>
              <a:t>passivity and worse cynicism</a:t>
            </a:r>
            <a:endParaRPr lang="en-US" dirty="0">
              <a:latin typeface="Helvetica" charset="0"/>
              <a:ea typeface="ＭＳ Ｐゴシック" charset="0"/>
              <a:cs typeface="ＭＳ Ｐゴシック" charset="0"/>
            </a:endParaRPr>
          </a:p>
        </p:txBody>
      </p:sp>
    </p:spTree>
    <p:extLst>
      <p:ext uri="{BB962C8B-B14F-4D97-AF65-F5344CB8AC3E}">
        <p14:creationId xmlns:p14="http://schemas.microsoft.com/office/powerpoint/2010/main" val="32434932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AutoShape 2"/>
          <p:cNvSpPr>
            <a:spLocks noGrp="1" noChangeArrowheads="1"/>
          </p:cNvSpPr>
          <p:nvPr>
            <p:ph type="title"/>
          </p:nvPr>
        </p:nvSpPr>
        <p:spPr/>
        <p:txBody>
          <a:bodyPr/>
          <a:lstStyle/>
          <a:p>
            <a:pPr eaLnBrk="1" hangingPunct="1"/>
            <a:r>
              <a:rPr lang="en-US" sz="3200" i="1">
                <a:latin typeface="Helvetica" charset="0"/>
                <a:ea typeface="ＭＳ Ｐゴシック" charset="0"/>
                <a:cs typeface="ＭＳ Ｐゴシック" charset="0"/>
                <a:hlinkClick r:id="rId2"/>
              </a:rPr>
              <a:t>Learner-Centered Teaching: Five Key Changes to Practice</a:t>
            </a:r>
            <a:r>
              <a:rPr lang="en-US" sz="3200" i="1">
                <a:latin typeface="Helvetica" charset="0"/>
                <a:ea typeface="ＭＳ Ｐゴシック" charset="0"/>
                <a:cs typeface="ＭＳ Ｐゴシック" charset="0"/>
              </a:rPr>
              <a:t> (Weimer)</a:t>
            </a:r>
          </a:p>
        </p:txBody>
      </p:sp>
      <p:sp>
        <p:nvSpPr>
          <p:cNvPr id="54274" name="Rectangle 3"/>
          <p:cNvSpPr>
            <a:spLocks noGrp="1" noChangeArrowheads="1"/>
          </p:cNvSpPr>
          <p:nvPr>
            <p:ph type="body" idx="1"/>
          </p:nvPr>
        </p:nvSpPr>
        <p:spPr>
          <a:xfrm>
            <a:off x="457200" y="1417639"/>
            <a:ext cx="8498298" cy="5210494"/>
          </a:xfrm>
        </p:spPr>
        <p:txBody>
          <a:bodyPr/>
          <a:lstStyle/>
          <a:p>
            <a:pPr algn="just" eaLnBrk="1" hangingPunct="1">
              <a:lnSpc>
                <a:spcPct val="90000"/>
              </a:lnSpc>
              <a:buFont typeface="Wingdings" charset="0"/>
              <a:buNone/>
            </a:pPr>
            <a:r>
              <a:rPr lang="en-US" dirty="0" smtClean="0">
                <a:latin typeface="Helvetica" charset="0"/>
                <a:ea typeface="ＭＳ Ｐゴシック" charset="0"/>
                <a:cs typeface="ＭＳ Ｐゴシック" charset="0"/>
              </a:rPr>
              <a:t>To </a:t>
            </a:r>
            <a:r>
              <a:rPr lang="en-US" dirty="0">
                <a:latin typeface="Helvetica" charset="0"/>
                <a:ea typeface="ＭＳ Ｐゴシック" charset="0"/>
                <a:cs typeface="ＭＳ Ｐゴシック" charset="0"/>
              </a:rPr>
              <a:t>be Learner-centered, Instructional Practice Needs to Change in Five Key Areas:  </a:t>
            </a:r>
            <a:endParaRPr lang="en-US" sz="2600" dirty="0">
              <a:latin typeface="Helvetica" charset="0"/>
              <a:ea typeface="ＭＳ Ｐゴシック" charset="0"/>
              <a:cs typeface="ＭＳ Ｐゴシック" charset="0"/>
            </a:endParaRPr>
          </a:p>
          <a:p>
            <a:pPr algn="just" eaLnBrk="1" hangingPunct="1">
              <a:lnSpc>
                <a:spcPct val="90000"/>
              </a:lnSpc>
            </a:pPr>
            <a:r>
              <a:rPr lang="en-US" sz="2600" dirty="0" smtClean="0">
                <a:latin typeface="Helvetica" charset="0"/>
                <a:ea typeface="ＭＳ Ｐゴシック" charset="0"/>
                <a:cs typeface="ＭＳ Ｐゴシック" charset="0"/>
              </a:rPr>
              <a:t>Balance </a:t>
            </a:r>
            <a:r>
              <a:rPr lang="en-US" sz="2600" dirty="0">
                <a:latin typeface="Helvetica" charset="0"/>
                <a:ea typeface="ＭＳ Ｐゴシック" charset="0"/>
                <a:cs typeface="ＭＳ Ｐゴシック" charset="0"/>
              </a:rPr>
              <a:t>of </a:t>
            </a:r>
            <a:r>
              <a:rPr lang="en-US" sz="2600" dirty="0" smtClean="0">
                <a:latin typeface="Helvetica" charset="0"/>
                <a:ea typeface="ＭＳ Ｐゴシック" charset="0"/>
                <a:cs typeface="ＭＳ Ｐゴシック" charset="0"/>
              </a:rPr>
              <a:t>power</a:t>
            </a:r>
          </a:p>
          <a:p>
            <a:pPr algn="just" eaLnBrk="1" hangingPunct="1">
              <a:lnSpc>
                <a:spcPct val="90000"/>
              </a:lnSpc>
            </a:pPr>
            <a:endParaRPr lang="en-US" sz="2600" dirty="0">
              <a:latin typeface="Helvetica" charset="0"/>
              <a:ea typeface="ＭＳ Ｐゴシック" charset="0"/>
              <a:cs typeface="ＭＳ Ｐゴシック" charset="0"/>
            </a:endParaRPr>
          </a:p>
          <a:p>
            <a:pPr eaLnBrk="1" hangingPunct="1">
              <a:lnSpc>
                <a:spcPct val="90000"/>
              </a:lnSpc>
            </a:pPr>
            <a:r>
              <a:rPr lang="en-US" sz="2600" dirty="0">
                <a:latin typeface="Helvetica" charset="0"/>
                <a:ea typeface="ＭＳ Ｐゴシック" charset="0"/>
                <a:cs typeface="ＭＳ Ｐゴシック" charset="0"/>
              </a:rPr>
              <a:t>Function of </a:t>
            </a:r>
            <a:r>
              <a:rPr lang="en-US" sz="2600" dirty="0" smtClean="0">
                <a:latin typeface="Helvetica" charset="0"/>
                <a:ea typeface="ＭＳ Ｐゴシック" charset="0"/>
                <a:cs typeface="ＭＳ Ｐゴシック" charset="0"/>
              </a:rPr>
              <a:t>content</a:t>
            </a:r>
          </a:p>
          <a:p>
            <a:pPr eaLnBrk="1" hangingPunct="1">
              <a:lnSpc>
                <a:spcPct val="90000"/>
              </a:lnSpc>
            </a:pPr>
            <a:endParaRPr lang="en-US" sz="2600" dirty="0">
              <a:latin typeface="Helvetica" charset="0"/>
              <a:ea typeface="ＭＳ Ｐゴシック" charset="0"/>
              <a:cs typeface="ＭＳ Ｐゴシック" charset="0"/>
            </a:endParaRPr>
          </a:p>
          <a:p>
            <a:pPr eaLnBrk="1" hangingPunct="1">
              <a:lnSpc>
                <a:spcPct val="90000"/>
              </a:lnSpc>
            </a:pPr>
            <a:r>
              <a:rPr lang="en-US" sz="2600" dirty="0">
                <a:latin typeface="Helvetica" charset="0"/>
                <a:ea typeface="ＭＳ Ｐゴシック" charset="0"/>
                <a:cs typeface="ＭＳ Ｐゴシック" charset="0"/>
              </a:rPr>
              <a:t>Role of the </a:t>
            </a:r>
            <a:r>
              <a:rPr lang="en-US" sz="2600" dirty="0" smtClean="0">
                <a:latin typeface="Helvetica" charset="0"/>
                <a:ea typeface="ＭＳ Ｐゴシック" charset="0"/>
                <a:cs typeface="ＭＳ Ｐゴシック" charset="0"/>
              </a:rPr>
              <a:t>teacher</a:t>
            </a:r>
          </a:p>
          <a:p>
            <a:pPr marL="0" indent="0" eaLnBrk="1" hangingPunct="1">
              <a:lnSpc>
                <a:spcPct val="90000"/>
              </a:lnSpc>
              <a:buNone/>
            </a:pPr>
            <a:r>
              <a:rPr lang="en-US" sz="2600" dirty="0" smtClean="0">
                <a:latin typeface="Helvetica" charset="0"/>
                <a:ea typeface="ＭＳ Ｐゴシック" charset="0"/>
                <a:cs typeface="ＭＳ Ｐゴシック" charset="0"/>
              </a:rPr>
              <a:t> </a:t>
            </a:r>
            <a:endParaRPr lang="en-US" sz="2600" dirty="0">
              <a:latin typeface="Helvetica" charset="0"/>
              <a:ea typeface="ＭＳ Ｐゴシック" charset="0"/>
              <a:cs typeface="ＭＳ Ｐゴシック" charset="0"/>
            </a:endParaRPr>
          </a:p>
          <a:p>
            <a:pPr eaLnBrk="1" hangingPunct="1">
              <a:lnSpc>
                <a:spcPct val="90000"/>
              </a:lnSpc>
            </a:pPr>
            <a:r>
              <a:rPr lang="en-US" sz="2600" dirty="0">
                <a:latin typeface="Helvetica" charset="0"/>
                <a:ea typeface="ＭＳ Ｐゴシック" charset="0"/>
                <a:cs typeface="ＭＳ Ｐゴシック" charset="0"/>
              </a:rPr>
              <a:t>Responsibility for learning </a:t>
            </a:r>
            <a:endParaRPr lang="en-US" sz="2600" dirty="0" smtClean="0">
              <a:latin typeface="Helvetica" charset="0"/>
              <a:ea typeface="ＭＳ Ｐゴシック" charset="0"/>
              <a:cs typeface="ＭＳ Ｐゴシック" charset="0"/>
            </a:endParaRPr>
          </a:p>
          <a:p>
            <a:pPr eaLnBrk="1" hangingPunct="1">
              <a:lnSpc>
                <a:spcPct val="90000"/>
              </a:lnSpc>
            </a:pPr>
            <a:endParaRPr lang="en-US" sz="2600" dirty="0">
              <a:latin typeface="Helvetica" charset="0"/>
              <a:ea typeface="ＭＳ Ｐゴシック" charset="0"/>
              <a:cs typeface="ＭＳ Ｐゴシック" charset="0"/>
            </a:endParaRPr>
          </a:p>
          <a:p>
            <a:pPr eaLnBrk="1" hangingPunct="1">
              <a:lnSpc>
                <a:spcPct val="90000"/>
              </a:lnSpc>
            </a:pPr>
            <a:r>
              <a:rPr lang="en-US" sz="2600" dirty="0">
                <a:latin typeface="Helvetica" charset="0"/>
                <a:ea typeface="ＭＳ Ｐゴシック" charset="0"/>
                <a:cs typeface="ＭＳ Ｐゴシック" charset="0"/>
              </a:rPr>
              <a:t>Purpose of evaluation and </a:t>
            </a:r>
            <a:r>
              <a:rPr lang="en-US" sz="2600" dirty="0" smtClean="0">
                <a:latin typeface="Helvetica" charset="0"/>
                <a:ea typeface="ＭＳ Ｐゴシック" charset="0"/>
                <a:cs typeface="ＭＳ Ｐゴシック" charset="0"/>
              </a:rPr>
              <a:t>Processes </a:t>
            </a:r>
            <a:r>
              <a:rPr lang="en-US" sz="2600" dirty="0">
                <a:latin typeface="Helvetica" charset="0"/>
                <a:ea typeface="ＭＳ Ｐゴシック" charset="0"/>
                <a:cs typeface="ＭＳ Ｐゴシック" charset="0"/>
              </a:rPr>
              <a:t>of evaluation </a:t>
            </a:r>
          </a:p>
        </p:txBody>
      </p:sp>
    </p:spTree>
    <p:extLst>
      <p:ext uri="{BB962C8B-B14F-4D97-AF65-F5344CB8AC3E}">
        <p14:creationId xmlns:p14="http://schemas.microsoft.com/office/powerpoint/2010/main" val="34285210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AutoShape 2"/>
          <p:cNvSpPr>
            <a:spLocks noGrp="1" noChangeArrowheads="1"/>
          </p:cNvSpPr>
          <p:nvPr>
            <p:ph type="title"/>
          </p:nvPr>
        </p:nvSpPr>
        <p:spPr/>
        <p:txBody>
          <a:bodyPr/>
          <a:lstStyle/>
          <a:p>
            <a:pPr eaLnBrk="1" hangingPunct="1"/>
            <a:r>
              <a:rPr lang="en-US">
                <a:latin typeface="Helvetica" charset="0"/>
                <a:ea typeface="ＭＳ Ｐゴシック" charset="0"/>
                <a:cs typeface="ＭＳ Ｐゴシック" charset="0"/>
              </a:rPr>
              <a:t>Andragogy (Knowles)</a:t>
            </a:r>
          </a:p>
        </p:txBody>
      </p:sp>
      <p:sp>
        <p:nvSpPr>
          <p:cNvPr id="55298" name="Rectangle 3"/>
          <p:cNvSpPr>
            <a:spLocks noGrp="1" noChangeArrowheads="1"/>
          </p:cNvSpPr>
          <p:nvPr>
            <p:ph type="body" idx="1"/>
          </p:nvPr>
        </p:nvSpPr>
        <p:spPr>
          <a:xfrm>
            <a:off x="838200" y="2362200"/>
            <a:ext cx="7693025" cy="4038600"/>
          </a:xfrm>
        </p:spPr>
        <p:txBody>
          <a:bodyPr/>
          <a:lstStyle/>
          <a:p>
            <a:pPr algn="just" eaLnBrk="1" hangingPunct="1"/>
            <a:r>
              <a:rPr lang="en-US" sz="2600" b="1">
                <a:latin typeface="Helvetica" charset="0"/>
                <a:ea typeface="ＭＳ Ｐゴシック" charset="0"/>
                <a:cs typeface="ＭＳ Ｐゴシック" charset="0"/>
              </a:rPr>
              <a:t>Andragogy</a:t>
            </a:r>
            <a:r>
              <a:rPr lang="en-US" sz="2600">
                <a:latin typeface="Helvetica" charset="0"/>
                <a:ea typeface="ＭＳ Ｐゴシック" charset="0"/>
                <a:cs typeface="ＭＳ Ｐゴシック" charset="0"/>
              </a:rPr>
              <a:t> consists of learning strategies focused on adults.</a:t>
            </a:r>
          </a:p>
          <a:p>
            <a:pPr algn="just" eaLnBrk="1" hangingPunct="1"/>
            <a:endParaRPr lang="en-US" sz="2600">
              <a:latin typeface="Helvetica" charset="0"/>
              <a:ea typeface="ＭＳ Ｐゴシック" charset="0"/>
              <a:cs typeface="ＭＳ Ｐゴシック" charset="0"/>
            </a:endParaRPr>
          </a:p>
          <a:p>
            <a:pPr algn="just" eaLnBrk="1" hangingPunct="1"/>
            <a:r>
              <a:rPr lang="en-US" sz="2600">
                <a:latin typeface="Helvetica" charset="0"/>
                <a:ea typeface="ＭＳ Ｐゴシック" charset="0"/>
                <a:cs typeface="ＭＳ Ｐゴシック" charset="0"/>
              </a:rPr>
              <a:t>Andragogy (Greek: "man-leading") should be distinguished from the more commonly used </a:t>
            </a:r>
            <a:r>
              <a:rPr lang="en-US" sz="2600" i="1">
                <a:latin typeface="Helvetica" charset="0"/>
                <a:ea typeface="ＭＳ Ｐゴシック" charset="0"/>
                <a:cs typeface="ＭＳ Ｐゴシック" charset="0"/>
                <a:hlinkClick r:id="rId2" tooltip="Pedagogy"/>
              </a:rPr>
              <a:t>pedagogy</a:t>
            </a:r>
            <a:r>
              <a:rPr lang="en-US" sz="2600">
                <a:latin typeface="Helvetica" charset="0"/>
                <a:ea typeface="ＭＳ Ｐゴシック" charset="0"/>
                <a:cs typeface="ＭＳ Ｐゴシック" charset="0"/>
              </a:rPr>
              <a:t> (Greek: "child-leading"). </a:t>
            </a:r>
          </a:p>
          <a:p>
            <a:pPr algn="just" eaLnBrk="1" hangingPunct="1"/>
            <a:endParaRPr lang="en-US" sz="2600">
              <a:latin typeface="Helvetica" charset="0"/>
              <a:ea typeface="ＭＳ Ｐゴシック" charset="0"/>
              <a:cs typeface="ＭＳ Ｐゴシック" charset="0"/>
            </a:endParaRPr>
          </a:p>
          <a:p>
            <a:pPr algn="just" eaLnBrk="1" hangingPunct="1"/>
            <a:r>
              <a:rPr lang="en-US" sz="2600">
                <a:latin typeface="Helvetica" charset="0"/>
                <a:ea typeface="ＭＳ Ｐゴシック" charset="0"/>
                <a:cs typeface="ＭＳ Ｐゴシック" charset="0"/>
              </a:rPr>
              <a:t>Andragogy is self directed and contrasts with  'taught' education  </a:t>
            </a:r>
          </a:p>
        </p:txBody>
      </p:sp>
    </p:spTree>
    <p:extLst>
      <p:ext uri="{BB962C8B-B14F-4D97-AF65-F5344CB8AC3E}">
        <p14:creationId xmlns:p14="http://schemas.microsoft.com/office/powerpoint/2010/main" val="40339069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AutoShape 2"/>
          <p:cNvSpPr>
            <a:spLocks noGrp="1" noChangeArrowheads="1"/>
          </p:cNvSpPr>
          <p:nvPr>
            <p:ph type="title"/>
          </p:nvPr>
        </p:nvSpPr>
        <p:spPr>
          <a:xfrm>
            <a:off x="152400" y="274638"/>
            <a:ext cx="8763000" cy="1401762"/>
          </a:xfrm>
        </p:spPr>
        <p:txBody>
          <a:bodyPr/>
          <a:lstStyle/>
          <a:p>
            <a:pPr eaLnBrk="1" hangingPunct="1"/>
            <a:r>
              <a:rPr lang="en-US" sz="3000">
                <a:latin typeface="Helvetica" charset="0"/>
                <a:ea typeface="ＭＳ Ｐゴシック" charset="0"/>
                <a:cs typeface="ＭＳ Ｐゴシック" charset="0"/>
              </a:rPr>
              <a:t>      </a:t>
            </a:r>
            <a:r>
              <a:rPr lang="en-US" sz="3200">
                <a:latin typeface="Helvetica" charset="0"/>
                <a:ea typeface="ＭＳ Ｐゴシック" charset="0"/>
                <a:cs typeface="ＭＳ Ｐゴシック" charset="0"/>
              </a:rPr>
              <a:t>Socio-constructivist Model of Pedagogy</a:t>
            </a:r>
            <a:r>
              <a:rPr lang="en-US">
                <a:latin typeface="Helvetica" charset="0"/>
                <a:ea typeface="ＭＳ Ｐゴシック" charset="0"/>
                <a:cs typeface="ＭＳ Ｐゴシック" charset="0"/>
              </a:rPr>
              <a:t> </a:t>
            </a:r>
          </a:p>
        </p:txBody>
      </p:sp>
      <p:sp>
        <p:nvSpPr>
          <p:cNvPr id="56322" name="Rectangle 3"/>
          <p:cNvSpPr>
            <a:spLocks noGrp="1" noChangeArrowheads="1"/>
          </p:cNvSpPr>
          <p:nvPr>
            <p:ph type="body" idx="1"/>
          </p:nvPr>
        </p:nvSpPr>
        <p:spPr>
          <a:xfrm>
            <a:off x="685800" y="2362200"/>
            <a:ext cx="8458200" cy="4495800"/>
          </a:xfrm>
        </p:spPr>
        <p:txBody>
          <a:bodyPr/>
          <a:lstStyle/>
          <a:p>
            <a:pPr algn="just" eaLnBrk="1" hangingPunct="1">
              <a:lnSpc>
                <a:spcPct val="80000"/>
              </a:lnSpc>
            </a:pPr>
            <a:r>
              <a:rPr lang="en-US" sz="2400">
                <a:latin typeface="Helvetica" charset="0"/>
                <a:ea typeface="ＭＳ Ｐゴシック" charset="0"/>
                <a:cs typeface="ＭＳ Ｐゴシック" charset="0"/>
              </a:rPr>
              <a:t>Learner-oriented approach</a:t>
            </a:r>
          </a:p>
          <a:p>
            <a:pPr algn="just" eaLnBrk="1" hangingPunct="1">
              <a:lnSpc>
                <a:spcPct val="80000"/>
              </a:lnSpc>
            </a:pPr>
            <a:endParaRPr lang="en-US" sz="2400" b="1">
              <a:latin typeface="Helvetica" charset="0"/>
              <a:ea typeface="ＭＳ Ｐゴシック" charset="0"/>
              <a:cs typeface="ＭＳ Ｐゴシック" charset="0"/>
            </a:endParaRPr>
          </a:p>
          <a:p>
            <a:pPr algn="just" eaLnBrk="1" hangingPunct="1">
              <a:lnSpc>
                <a:spcPct val="80000"/>
              </a:lnSpc>
            </a:pPr>
            <a:r>
              <a:rPr lang="en-US" sz="2400">
                <a:latin typeface="Helvetica" charset="0"/>
                <a:ea typeface="ＭＳ Ｐゴシック" charset="0"/>
                <a:cs typeface="ＭＳ Ｐゴシック" charset="0"/>
              </a:rPr>
              <a:t>Development of individual cognition, with emphasis on active and independent</a:t>
            </a:r>
          </a:p>
          <a:p>
            <a:pPr algn="just" eaLnBrk="1" hangingPunct="1">
              <a:lnSpc>
                <a:spcPct val="80000"/>
              </a:lnSpc>
            </a:pPr>
            <a:endParaRPr lang="en-US" sz="2400">
              <a:latin typeface="Helvetica" charset="0"/>
              <a:ea typeface="ＭＳ Ｐゴシック" charset="0"/>
              <a:cs typeface="ＭＳ Ｐゴシック" charset="0"/>
            </a:endParaRPr>
          </a:p>
          <a:p>
            <a:pPr algn="just" eaLnBrk="1" hangingPunct="1">
              <a:lnSpc>
                <a:spcPct val="80000"/>
              </a:lnSpc>
            </a:pPr>
            <a:r>
              <a:rPr lang="en-US" sz="2400">
                <a:latin typeface="Helvetica" charset="0"/>
                <a:ea typeface="ＭＳ Ｐゴシック" charset="0"/>
                <a:cs typeface="ＭＳ Ｐゴシック" charset="0"/>
              </a:rPr>
              <a:t>Learning (via exploratory and highly interactive activities) – meta-cognition – reflective practice</a:t>
            </a:r>
          </a:p>
          <a:p>
            <a:pPr algn="just" eaLnBrk="1" hangingPunct="1">
              <a:lnSpc>
                <a:spcPct val="80000"/>
              </a:lnSpc>
            </a:pPr>
            <a:endParaRPr lang="en-US" sz="2400">
              <a:latin typeface="Helvetica" charset="0"/>
              <a:ea typeface="ＭＳ Ｐゴシック" charset="0"/>
              <a:cs typeface="ＭＳ Ｐゴシック" charset="0"/>
            </a:endParaRPr>
          </a:p>
          <a:p>
            <a:pPr algn="just" eaLnBrk="1" hangingPunct="1">
              <a:lnSpc>
                <a:spcPct val="80000"/>
              </a:lnSpc>
            </a:pPr>
            <a:r>
              <a:rPr lang="en-US" sz="2400">
                <a:latin typeface="Helvetica" charset="0"/>
                <a:ea typeface="ＭＳ Ｐゴシック" charset="0"/>
                <a:cs typeface="ＭＳ Ｐゴシック" charset="0"/>
              </a:rPr>
              <a:t>Development of cognitive activity systems: social interaction &amp; collaborative learning</a:t>
            </a:r>
          </a:p>
          <a:p>
            <a:pPr algn="just" eaLnBrk="1" hangingPunct="1">
              <a:lnSpc>
                <a:spcPct val="80000"/>
              </a:lnSpc>
              <a:buFont typeface="Wingdings" charset="0"/>
              <a:buNone/>
            </a:pPr>
            <a:endParaRPr lang="en-US" sz="2400">
              <a:latin typeface="Helvetica" charset="0"/>
              <a:ea typeface="ＭＳ Ｐゴシック" charset="0"/>
              <a:cs typeface="ＭＳ Ｐゴシック" charset="0"/>
            </a:endParaRPr>
          </a:p>
          <a:p>
            <a:pPr algn="just" eaLnBrk="1" hangingPunct="1">
              <a:lnSpc>
                <a:spcPct val="80000"/>
              </a:lnSpc>
            </a:pPr>
            <a:r>
              <a:rPr lang="en-US" sz="2400">
                <a:latin typeface="Helvetica" charset="0"/>
                <a:ea typeface="ＭＳ Ｐゴシック" charset="0"/>
                <a:cs typeface="ＭＳ Ｐゴシック" charset="0"/>
              </a:rPr>
              <a:t>Critical &amp; collaborative reflection</a:t>
            </a:r>
          </a:p>
          <a:p>
            <a:pPr eaLnBrk="1" hangingPunct="1">
              <a:lnSpc>
                <a:spcPct val="80000"/>
              </a:lnSpc>
            </a:pPr>
            <a:endParaRPr lang="en-US" sz="1800">
              <a:latin typeface="Helvetica" charset="0"/>
              <a:ea typeface="ＭＳ Ｐゴシック" charset="0"/>
              <a:cs typeface="ＭＳ Ｐゴシック" charset="0"/>
            </a:endParaRPr>
          </a:p>
        </p:txBody>
      </p:sp>
    </p:spTree>
    <p:extLst>
      <p:ext uri="{BB962C8B-B14F-4D97-AF65-F5344CB8AC3E}">
        <p14:creationId xmlns:p14="http://schemas.microsoft.com/office/powerpoint/2010/main" val="17885070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AutoShape 2"/>
          <p:cNvSpPr>
            <a:spLocks noGrp="1" noChangeArrowheads="1"/>
          </p:cNvSpPr>
          <p:nvPr>
            <p:ph type="title"/>
          </p:nvPr>
        </p:nvSpPr>
        <p:spPr/>
        <p:txBody>
          <a:bodyPr/>
          <a:lstStyle/>
          <a:p>
            <a:pPr eaLnBrk="1" hangingPunct="1"/>
            <a:r>
              <a:rPr lang="en-US" sz="3000">
                <a:latin typeface="Helvetica" charset="0"/>
                <a:ea typeface="ＭＳ Ｐゴシック" charset="0"/>
                <a:cs typeface="ＭＳ Ｐゴシック" charset="0"/>
              </a:rPr>
              <a:t>Socio-constructivist Model of Pedagogy </a:t>
            </a:r>
            <a:r>
              <a:rPr lang="en-US" sz="1400">
                <a:latin typeface="Helvetica" charset="0"/>
                <a:ea typeface="ＭＳ Ｐゴシック" charset="0"/>
                <a:cs typeface="ＭＳ Ｐゴシック" charset="0"/>
              </a:rPr>
              <a:t>(contd..)</a:t>
            </a:r>
          </a:p>
        </p:txBody>
      </p:sp>
      <p:sp>
        <p:nvSpPr>
          <p:cNvPr id="57346" name="Rectangle 3"/>
          <p:cNvSpPr>
            <a:spLocks noGrp="1" noChangeArrowheads="1"/>
          </p:cNvSpPr>
          <p:nvPr>
            <p:ph type="body" idx="1"/>
          </p:nvPr>
        </p:nvSpPr>
        <p:spPr>
          <a:xfrm>
            <a:off x="685800" y="2362200"/>
            <a:ext cx="8229600" cy="4495800"/>
          </a:xfrm>
        </p:spPr>
        <p:txBody>
          <a:bodyPr/>
          <a:lstStyle/>
          <a:p>
            <a:pPr algn="just" eaLnBrk="1" hangingPunct="1">
              <a:lnSpc>
                <a:spcPct val="80000"/>
              </a:lnSpc>
            </a:pPr>
            <a:r>
              <a:rPr lang="en-US" sz="2400">
                <a:latin typeface="Helvetica" charset="0"/>
                <a:ea typeface="ＭＳ Ｐゴシック" charset="0"/>
                <a:cs typeface="ＭＳ Ｐゴシック" charset="0"/>
              </a:rPr>
              <a:t>Construction of flexibly structured learning environments</a:t>
            </a:r>
          </a:p>
          <a:p>
            <a:pPr algn="just" eaLnBrk="1" hangingPunct="1">
              <a:lnSpc>
                <a:spcPct val="80000"/>
              </a:lnSpc>
            </a:pPr>
            <a:endParaRPr lang="en-US" sz="2400">
              <a:latin typeface="Helvetica" charset="0"/>
              <a:ea typeface="ＭＳ Ｐゴシック" charset="0"/>
              <a:cs typeface="ＭＳ Ｐゴシック" charset="0"/>
            </a:endParaRPr>
          </a:p>
          <a:p>
            <a:pPr algn="just" eaLnBrk="1" hangingPunct="1">
              <a:lnSpc>
                <a:spcPct val="80000"/>
              </a:lnSpc>
            </a:pPr>
            <a:r>
              <a:rPr lang="en-US" sz="2400">
                <a:latin typeface="Helvetica" charset="0"/>
                <a:ea typeface="ＭＳ Ｐゴシック" charset="0"/>
                <a:cs typeface="ＭＳ Ｐゴシック" charset="0"/>
              </a:rPr>
              <a:t>Learning  situated in real context, not just in terms of associating</a:t>
            </a:r>
          </a:p>
          <a:p>
            <a:pPr algn="just" eaLnBrk="1" hangingPunct="1">
              <a:lnSpc>
                <a:spcPct val="80000"/>
              </a:lnSpc>
            </a:pPr>
            <a:endParaRPr lang="en-US" sz="2400">
              <a:latin typeface="Helvetica" charset="0"/>
              <a:ea typeface="ＭＳ Ｐゴシック" charset="0"/>
              <a:cs typeface="ＭＳ Ｐゴシック" charset="0"/>
            </a:endParaRPr>
          </a:p>
          <a:p>
            <a:pPr algn="just" eaLnBrk="1" hangingPunct="1">
              <a:lnSpc>
                <a:spcPct val="80000"/>
              </a:lnSpc>
            </a:pPr>
            <a:r>
              <a:rPr lang="en-US" sz="2400">
                <a:latin typeface="Helvetica" charset="0"/>
                <a:ea typeface="ＭＳ Ｐゴシック" charset="0"/>
                <a:cs typeface="ＭＳ Ｐゴシック" charset="0"/>
              </a:rPr>
              <a:t>Developing ability of learning with real-world contexts in learners </a:t>
            </a:r>
          </a:p>
          <a:p>
            <a:pPr algn="just" eaLnBrk="1" hangingPunct="1">
              <a:lnSpc>
                <a:spcPct val="80000"/>
              </a:lnSpc>
            </a:pPr>
            <a:endParaRPr lang="en-US" sz="2400">
              <a:latin typeface="Helvetica" charset="0"/>
              <a:ea typeface="ＭＳ Ｐゴシック" charset="0"/>
              <a:cs typeface="ＭＳ Ｐゴシック" charset="0"/>
            </a:endParaRPr>
          </a:p>
          <a:p>
            <a:pPr algn="just" eaLnBrk="1" hangingPunct="1">
              <a:lnSpc>
                <a:spcPct val="80000"/>
              </a:lnSpc>
            </a:pPr>
            <a:r>
              <a:rPr lang="en-US" sz="2400">
                <a:latin typeface="Helvetica" charset="0"/>
                <a:ea typeface="ＭＳ Ｐゴシック" charset="0"/>
                <a:cs typeface="ＭＳ Ｐゴシック" charset="0"/>
              </a:rPr>
              <a:t>Involved in the learning process, the consciousness of the social and political context</a:t>
            </a:r>
          </a:p>
          <a:p>
            <a:pPr algn="just" eaLnBrk="1" hangingPunct="1">
              <a:lnSpc>
                <a:spcPct val="80000"/>
              </a:lnSpc>
            </a:pPr>
            <a:endParaRPr lang="en-US" sz="2400">
              <a:latin typeface="Helvetica" charset="0"/>
              <a:ea typeface="ＭＳ Ｐゴシック" charset="0"/>
              <a:cs typeface="ＭＳ Ｐゴシック" charset="0"/>
            </a:endParaRPr>
          </a:p>
          <a:p>
            <a:pPr algn="just" eaLnBrk="1" hangingPunct="1">
              <a:lnSpc>
                <a:spcPct val="80000"/>
              </a:lnSpc>
            </a:pPr>
            <a:r>
              <a:rPr lang="en-US" sz="2400">
                <a:latin typeface="Helvetica" charset="0"/>
                <a:ea typeface="ＭＳ Ｐゴシック" charset="0"/>
                <a:cs typeface="ＭＳ Ｐゴシック" charset="0"/>
              </a:rPr>
              <a:t>Where the learning experience takes place.</a:t>
            </a:r>
          </a:p>
          <a:p>
            <a:pPr eaLnBrk="1" hangingPunct="1">
              <a:lnSpc>
                <a:spcPct val="80000"/>
              </a:lnSpc>
            </a:pPr>
            <a:endParaRPr lang="en-US" sz="2000">
              <a:latin typeface="Helvetica" charset="0"/>
              <a:ea typeface="ＭＳ Ｐゴシック" charset="0"/>
              <a:cs typeface="ＭＳ Ｐゴシック" charset="0"/>
            </a:endParaRPr>
          </a:p>
        </p:txBody>
      </p:sp>
    </p:spTree>
    <p:extLst>
      <p:ext uri="{BB962C8B-B14F-4D97-AF65-F5344CB8AC3E}">
        <p14:creationId xmlns:p14="http://schemas.microsoft.com/office/powerpoint/2010/main" val="7523398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AutoShape 2"/>
          <p:cNvSpPr>
            <a:spLocks noGrp="1" noChangeArrowheads="1"/>
          </p:cNvSpPr>
          <p:nvPr>
            <p:ph type="title"/>
          </p:nvPr>
        </p:nvSpPr>
        <p:spPr>
          <a:xfrm>
            <a:off x="423303" y="238136"/>
            <a:ext cx="8263497" cy="1375900"/>
          </a:xfrm>
        </p:spPr>
        <p:txBody>
          <a:bodyPr>
            <a:normAutofit/>
          </a:bodyPr>
          <a:lstStyle/>
          <a:p>
            <a:pPr eaLnBrk="1" hangingPunct="1"/>
            <a:r>
              <a:rPr lang="en-US" sz="3200" dirty="0">
                <a:latin typeface="Helvetica" charset="0"/>
                <a:ea typeface="ＭＳ Ｐゴシック" charset="0"/>
                <a:cs typeface="ＭＳ Ｐゴシック" charset="0"/>
              </a:rPr>
              <a:t>Underlying Imperatives of  </a:t>
            </a:r>
            <a:r>
              <a:rPr lang="en-US" sz="3200" dirty="0" smtClean="0">
                <a:latin typeface="Helvetica" charset="0"/>
                <a:ea typeface="ＭＳ Ｐゴシック" charset="0"/>
                <a:cs typeface="ＭＳ Ｐゴシック" charset="0"/>
              </a:rPr>
              <a:t>Higher Educational Institutions</a:t>
            </a:r>
            <a:endParaRPr lang="en-US" sz="3200" dirty="0">
              <a:latin typeface="Helvetica" charset="0"/>
              <a:ea typeface="ＭＳ Ｐゴシック" charset="0"/>
              <a:cs typeface="ＭＳ Ｐゴシック" charset="0"/>
            </a:endParaRPr>
          </a:p>
        </p:txBody>
      </p:sp>
      <p:sp>
        <p:nvSpPr>
          <p:cNvPr id="60418" name="Rectangle 3"/>
          <p:cNvSpPr>
            <a:spLocks noGrp="1" noChangeArrowheads="1"/>
          </p:cNvSpPr>
          <p:nvPr>
            <p:ph type="body" idx="1"/>
          </p:nvPr>
        </p:nvSpPr>
        <p:spPr>
          <a:xfrm>
            <a:off x="762000" y="2286000"/>
            <a:ext cx="7924800" cy="4572000"/>
          </a:xfrm>
        </p:spPr>
        <p:txBody>
          <a:bodyPr/>
          <a:lstStyle/>
          <a:p>
            <a:pPr eaLnBrk="1" hangingPunct="1">
              <a:lnSpc>
                <a:spcPct val="80000"/>
              </a:lnSpc>
            </a:pPr>
            <a:endParaRPr lang="en-US">
              <a:latin typeface="Helvetica" charset="0"/>
              <a:ea typeface="ＭＳ Ｐゴシック" charset="0"/>
              <a:cs typeface="ＭＳ Ｐゴシック" charset="0"/>
            </a:endParaRPr>
          </a:p>
          <a:p>
            <a:pPr eaLnBrk="1" hangingPunct="1">
              <a:lnSpc>
                <a:spcPct val="80000"/>
              </a:lnSpc>
            </a:pPr>
            <a:r>
              <a:rPr lang="en-US">
                <a:latin typeface="Helvetica" charset="0"/>
                <a:ea typeface="ＭＳ Ｐゴシック" charset="0"/>
                <a:cs typeface="ＭＳ Ｐゴシック" charset="0"/>
              </a:rPr>
              <a:t>Competition ( students, Faculty)</a:t>
            </a:r>
          </a:p>
          <a:p>
            <a:pPr eaLnBrk="1" hangingPunct="1">
              <a:lnSpc>
                <a:spcPct val="80000"/>
              </a:lnSpc>
              <a:buFont typeface="Wingdings" charset="0"/>
              <a:buNone/>
            </a:pPr>
            <a:endParaRPr lang="en-US">
              <a:latin typeface="Helvetica" charset="0"/>
              <a:ea typeface="ＭＳ Ｐゴシック" charset="0"/>
              <a:cs typeface="ＭＳ Ｐゴシック" charset="0"/>
            </a:endParaRPr>
          </a:p>
          <a:p>
            <a:pPr eaLnBrk="1" hangingPunct="1">
              <a:lnSpc>
                <a:spcPct val="80000"/>
              </a:lnSpc>
            </a:pPr>
            <a:r>
              <a:rPr lang="en-US">
                <a:latin typeface="Helvetica" charset="0"/>
                <a:ea typeface="ＭＳ Ｐゴシック" charset="0"/>
                <a:cs typeface="ＭＳ Ｐゴシック" charset="0"/>
              </a:rPr>
              <a:t>Individual rights </a:t>
            </a:r>
          </a:p>
          <a:p>
            <a:pPr eaLnBrk="1" hangingPunct="1">
              <a:lnSpc>
                <a:spcPct val="80000"/>
              </a:lnSpc>
            </a:pPr>
            <a:endParaRPr lang="en-US">
              <a:latin typeface="Helvetica" charset="0"/>
              <a:ea typeface="ＭＳ Ｐゴシック" charset="0"/>
              <a:cs typeface="ＭＳ Ｐゴシック" charset="0"/>
            </a:endParaRPr>
          </a:p>
          <a:p>
            <a:pPr eaLnBrk="1" hangingPunct="1">
              <a:lnSpc>
                <a:spcPct val="80000"/>
              </a:lnSpc>
            </a:pPr>
            <a:r>
              <a:rPr lang="en-US">
                <a:latin typeface="Helvetica" charset="0"/>
                <a:ea typeface="ＭＳ Ｐゴシック" charset="0"/>
                <a:cs typeface="ＭＳ Ｐゴシック" charset="0"/>
              </a:rPr>
              <a:t>Standardization </a:t>
            </a:r>
          </a:p>
          <a:p>
            <a:pPr eaLnBrk="1" hangingPunct="1">
              <a:lnSpc>
                <a:spcPct val="80000"/>
              </a:lnSpc>
            </a:pPr>
            <a:endParaRPr lang="en-US">
              <a:latin typeface="Helvetica" charset="0"/>
              <a:ea typeface="ＭＳ Ｐゴシック" charset="0"/>
              <a:cs typeface="ＭＳ Ｐゴシック" charset="0"/>
            </a:endParaRPr>
          </a:p>
          <a:p>
            <a:pPr eaLnBrk="1" hangingPunct="1">
              <a:lnSpc>
                <a:spcPct val="80000"/>
              </a:lnSpc>
            </a:pPr>
            <a:r>
              <a:rPr lang="en-US">
                <a:latin typeface="Helvetica" charset="0"/>
                <a:ea typeface="ＭＳ Ｐゴシック" charset="0"/>
                <a:cs typeface="ＭＳ Ｐゴシック" charset="0"/>
              </a:rPr>
              <a:t>Accountability</a:t>
            </a:r>
          </a:p>
          <a:p>
            <a:pPr eaLnBrk="1" hangingPunct="1">
              <a:lnSpc>
                <a:spcPct val="80000"/>
              </a:lnSpc>
            </a:pPr>
            <a:endParaRPr lang="en-US" sz="2000" b="1">
              <a:latin typeface="Helvetica" charset="0"/>
              <a:ea typeface="ＭＳ Ｐゴシック" charset="0"/>
              <a:cs typeface="ＭＳ Ｐゴシック" charset="0"/>
            </a:endParaRPr>
          </a:p>
        </p:txBody>
      </p:sp>
      <p:sp>
        <p:nvSpPr>
          <p:cNvPr id="60419" name="Footer Placeholder 5"/>
          <p:cNvSpPr>
            <a:spLocks noGrp="1"/>
          </p:cNvSpPr>
          <p:nvPr>
            <p:ph type="ftr" sz="quarter" idx="11"/>
          </p:nvPr>
        </p:nvSpPr>
        <p:spPr>
          <a:xfrm>
            <a:off x="5410200" y="6248400"/>
            <a:ext cx="3733800" cy="4746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1400">
                <a:latin typeface="Helvetica" charset="0"/>
              </a:rPr>
              <a:t>anitha/nias/Bangalore/3 Feb 2010/Chennai</a:t>
            </a:r>
          </a:p>
        </p:txBody>
      </p:sp>
    </p:spTree>
    <p:extLst>
      <p:ext uri="{BB962C8B-B14F-4D97-AF65-F5344CB8AC3E}">
        <p14:creationId xmlns:p14="http://schemas.microsoft.com/office/powerpoint/2010/main" val="18205495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AutoShape 2"/>
          <p:cNvSpPr>
            <a:spLocks noGrp="1" noChangeArrowheads="1"/>
          </p:cNvSpPr>
          <p:nvPr>
            <p:ph type="title"/>
          </p:nvPr>
        </p:nvSpPr>
        <p:spPr>
          <a:xfrm>
            <a:off x="762000" y="762000"/>
            <a:ext cx="7924800" cy="944563"/>
          </a:xfrm>
        </p:spPr>
        <p:txBody>
          <a:bodyPr/>
          <a:lstStyle/>
          <a:p>
            <a:pPr algn="ctr" eaLnBrk="1" hangingPunct="1"/>
            <a:r>
              <a:rPr lang="en-US">
                <a:latin typeface="Helvetica" charset="0"/>
                <a:ea typeface="ＭＳ Ｐゴシック" charset="0"/>
                <a:cs typeface="ＭＳ Ｐゴシック" charset="0"/>
              </a:rPr>
              <a:t>Freinet Pedagogy</a:t>
            </a:r>
          </a:p>
        </p:txBody>
      </p:sp>
      <p:sp>
        <p:nvSpPr>
          <p:cNvPr id="61442" name="Rectangle 3"/>
          <p:cNvSpPr>
            <a:spLocks noGrp="1" noChangeArrowheads="1"/>
          </p:cNvSpPr>
          <p:nvPr>
            <p:ph type="body" idx="1"/>
          </p:nvPr>
        </p:nvSpPr>
        <p:spPr>
          <a:xfrm>
            <a:off x="685800" y="1981200"/>
            <a:ext cx="8458200" cy="4876800"/>
          </a:xfrm>
        </p:spPr>
        <p:txBody>
          <a:bodyPr/>
          <a:lstStyle/>
          <a:p>
            <a:pPr algn="just" eaLnBrk="1" hangingPunct="1">
              <a:lnSpc>
                <a:spcPct val="80000"/>
              </a:lnSpc>
              <a:buFont typeface="Wingdings" charset="0"/>
              <a:buNone/>
            </a:pPr>
            <a:r>
              <a:rPr lang="en-US" i="1">
                <a:latin typeface="Helvetica" charset="0"/>
                <a:ea typeface="ＭＳ Ｐゴシック" charset="0"/>
                <a:cs typeface="ＭＳ Ｐゴシック" charset="0"/>
              </a:rPr>
              <a:t>Essential approaches of FP that can be as </a:t>
            </a:r>
          </a:p>
          <a:p>
            <a:pPr algn="just" eaLnBrk="1" hangingPunct="1">
              <a:lnSpc>
                <a:spcPct val="80000"/>
              </a:lnSpc>
              <a:buFont typeface="Wingdings" charset="0"/>
              <a:buNone/>
            </a:pPr>
            <a:r>
              <a:rPr lang="en-US" i="1">
                <a:latin typeface="Helvetica" charset="0"/>
                <a:ea typeface="ＭＳ Ｐゴシック" charset="0"/>
                <a:cs typeface="ＭＳ Ｐゴシック" charset="0"/>
              </a:rPr>
              <a:t>antidotes to imperatives that are attempting to </a:t>
            </a:r>
          </a:p>
          <a:p>
            <a:pPr algn="just" eaLnBrk="1" hangingPunct="1">
              <a:lnSpc>
                <a:spcPct val="80000"/>
              </a:lnSpc>
              <a:buFont typeface="Wingdings" charset="0"/>
              <a:buNone/>
            </a:pPr>
            <a:r>
              <a:rPr lang="en-US" i="1">
                <a:latin typeface="Helvetica" charset="0"/>
                <a:ea typeface="ＭＳ Ｐゴシック" charset="0"/>
                <a:cs typeface="ＭＳ Ｐゴシック" charset="0"/>
              </a:rPr>
              <a:t>shape universities today. </a:t>
            </a:r>
          </a:p>
          <a:p>
            <a:pPr eaLnBrk="1" hangingPunct="1">
              <a:lnSpc>
                <a:spcPct val="80000"/>
              </a:lnSpc>
              <a:buFont typeface="Wingdings" charset="0"/>
              <a:buNone/>
            </a:pPr>
            <a:endParaRPr lang="en-US" b="1">
              <a:latin typeface="Helvetica" charset="0"/>
              <a:ea typeface="ＭＳ Ｐゴシック" charset="0"/>
              <a:cs typeface="ＭＳ Ｐゴシック" charset="0"/>
            </a:endParaRPr>
          </a:p>
          <a:p>
            <a:pPr eaLnBrk="1" hangingPunct="1">
              <a:lnSpc>
                <a:spcPct val="80000"/>
              </a:lnSpc>
            </a:pPr>
            <a:r>
              <a:rPr lang="en-US">
                <a:latin typeface="Helvetica" charset="0"/>
                <a:ea typeface="ＭＳ Ｐゴシック" charset="0"/>
                <a:cs typeface="ＭＳ Ｐゴシック" charset="0"/>
              </a:rPr>
              <a:t>Collaborative learning </a:t>
            </a:r>
          </a:p>
          <a:p>
            <a:pPr eaLnBrk="1" hangingPunct="1">
              <a:lnSpc>
                <a:spcPct val="80000"/>
              </a:lnSpc>
            </a:pPr>
            <a:endParaRPr lang="en-US">
              <a:latin typeface="Helvetica" charset="0"/>
              <a:ea typeface="ＭＳ Ｐゴシック" charset="0"/>
              <a:cs typeface="ＭＳ Ｐゴシック" charset="0"/>
            </a:endParaRPr>
          </a:p>
          <a:p>
            <a:pPr eaLnBrk="1" hangingPunct="1">
              <a:lnSpc>
                <a:spcPct val="80000"/>
              </a:lnSpc>
            </a:pPr>
            <a:r>
              <a:rPr lang="en-US">
                <a:latin typeface="Helvetica" charset="0"/>
                <a:ea typeface="ＭＳ Ｐゴシック" charset="0"/>
                <a:cs typeface="ＭＳ Ｐゴシック" charset="0"/>
              </a:rPr>
              <a:t>Collectively useful work </a:t>
            </a:r>
          </a:p>
          <a:p>
            <a:pPr eaLnBrk="1" hangingPunct="1">
              <a:lnSpc>
                <a:spcPct val="80000"/>
              </a:lnSpc>
            </a:pPr>
            <a:endParaRPr lang="en-US">
              <a:latin typeface="Helvetica" charset="0"/>
              <a:ea typeface="ＭＳ Ｐゴシック" charset="0"/>
              <a:cs typeface="ＭＳ Ｐゴシック" charset="0"/>
            </a:endParaRPr>
          </a:p>
          <a:p>
            <a:pPr eaLnBrk="1" hangingPunct="1">
              <a:lnSpc>
                <a:spcPct val="80000"/>
              </a:lnSpc>
            </a:pPr>
            <a:r>
              <a:rPr lang="en-US">
                <a:latin typeface="Helvetica" charset="0"/>
                <a:ea typeface="ＭＳ Ｐゴシック" charset="0"/>
                <a:cs typeface="ＭＳ Ｐゴシック" charset="0"/>
              </a:rPr>
              <a:t>Differentiated learning </a:t>
            </a:r>
          </a:p>
          <a:p>
            <a:pPr eaLnBrk="1" hangingPunct="1">
              <a:lnSpc>
                <a:spcPct val="80000"/>
              </a:lnSpc>
            </a:pPr>
            <a:endParaRPr lang="en-US" sz="1800">
              <a:latin typeface="Helvetica" charset="0"/>
              <a:ea typeface="ＭＳ Ｐゴシック" charset="0"/>
              <a:cs typeface="ＭＳ Ｐゴシック" charset="0"/>
            </a:endParaRPr>
          </a:p>
          <a:p>
            <a:pPr eaLnBrk="1" hangingPunct="1">
              <a:lnSpc>
                <a:spcPct val="80000"/>
              </a:lnSpc>
              <a:buFont typeface="Wingdings" charset="0"/>
              <a:buNone/>
            </a:pPr>
            <a:endParaRPr lang="en-US" sz="1600" b="1">
              <a:latin typeface="Helvetica" charset="0"/>
              <a:ea typeface="ＭＳ Ｐゴシック" charset="0"/>
              <a:cs typeface="ＭＳ Ｐゴシック" charset="0"/>
            </a:endParaRPr>
          </a:p>
        </p:txBody>
      </p:sp>
    </p:spTree>
    <p:extLst>
      <p:ext uri="{BB962C8B-B14F-4D97-AF65-F5344CB8AC3E}">
        <p14:creationId xmlns:p14="http://schemas.microsoft.com/office/powerpoint/2010/main" val="16209939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Title 1"/>
          <p:cNvSpPr>
            <a:spLocks noGrp="1"/>
          </p:cNvSpPr>
          <p:nvPr>
            <p:ph type="title"/>
          </p:nvPr>
        </p:nvSpPr>
        <p:spPr/>
        <p:txBody>
          <a:bodyPr/>
          <a:lstStyle/>
          <a:p>
            <a:pPr algn="ctr" eaLnBrk="1" hangingPunct="1"/>
            <a:r>
              <a:rPr lang="en-US">
                <a:latin typeface="Helvetica" charset="0"/>
                <a:ea typeface="ＭＳ Ｐゴシック" charset="0"/>
                <a:cs typeface="ＭＳ Ｐゴシック" charset="0"/>
              </a:rPr>
              <a:t>Freinet Pedagogy</a:t>
            </a:r>
          </a:p>
        </p:txBody>
      </p:sp>
      <p:sp>
        <p:nvSpPr>
          <p:cNvPr id="62466" name="Content Placeholder 2"/>
          <p:cNvSpPr>
            <a:spLocks noGrp="1"/>
          </p:cNvSpPr>
          <p:nvPr>
            <p:ph idx="1"/>
          </p:nvPr>
        </p:nvSpPr>
        <p:spPr/>
        <p:txBody>
          <a:bodyPr/>
          <a:lstStyle/>
          <a:p>
            <a:pPr eaLnBrk="1" hangingPunct="1">
              <a:lnSpc>
                <a:spcPct val="80000"/>
              </a:lnSpc>
            </a:pPr>
            <a:r>
              <a:rPr lang="en-US">
                <a:latin typeface="Helvetica" charset="0"/>
                <a:ea typeface="ＭＳ Ｐゴシック" charset="0"/>
                <a:cs typeface="ＭＳ Ｐゴシック" charset="0"/>
              </a:rPr>
              <a:t>Natural learning</a:t>
            </a:r>
          </a:p>
          <a:p>
            <a:pPr eaLnBrk="1" hangingPunct="1">
              <a:lnSpc>
                <a:spcPct val="80000"/>
              </a:lnSpc>
            </a:pPr>
            <a:endParaRPr lang="en-US">
              <a:latin typeface="Helvetica" charset="0"/>
              <a:ea typeface="ＭＳ Ｐゴシック" charset="0"/>
              <a:cs typeface="ＭＳ Ｐゴシック" charset="0"/>
            </a:endParaRPr>
          </a:p>
          <a:p>
            <a:pPr eaLnBrk="1" hangingPunct="1">
              <a:lnSpc>
                <a:spcPct val="80000"/>
              </a:lnSpc>
            </a:pPr>
            <a:r>
              <a:rPr lang="en-US">
                <a:latin typeface="Helvetica" charset="0"/>
                <a:ea typeface="ＭＳ Ｐゴシック" charset="0"/>
                <a:cs typeface="ＭＳ Ｐゴシック" charset="0"/>
              </a:rPr>
              <a:t>Learning and advocacy </a:t>
            </a:r>
          </a:p>
          <a:p>
            <a:pPr eaLnBrk="1" hangingPunct="1">
              <a:lnSpc>
                <a:spcPct val="80000"/>
              </a:lnSpc>
            </a:pPr>
            <a:endParaRPr lang="en-US">
              <a:latin typeface="Helvetica" charset="0"/>
              <a:ea typeface="ＭＳ Ｐゴシック" charset="0"/>
              <a:cs typeface="ＭＳ Ｐゴシック" charset="0"/>
            </a:endParaRPr>
          </a:p>
          <a:p>
            <a:pPr eaLnBrk="1" hangingPunct="1">
              <a:lnSpc>
                <a:spcPct val="80000"/>
              </a:lnSpc>
            </a:pPr>
            <a:r>
              <a:rPr lang="en-US">
                <a:latin typeface="Helvetica" charset="0"/>
                <a:ea typeface="ＭＳ Ｐゴシック" charset="0"/>
                <a:cs typeface="ＭＳ Ｐゴシック" charset="0"/>
              </a:rPr>
              <a:t>Institutional knowledge and criticism </a:t>
            </a:r>
          </a:p>
          <a:p>
            <a:pPr eaLnBrk="1" hangingPunct="1">
              <a:lnSpc>
                <a:spcPct val="80000"/>
              </a:lnSpc>
            </a:pPr>
            <a:endParaRPr lang="en-US">
              <a:latin typeface="Helvetica" charset="0"/>
              <a:ea typeface="ＭＳ Ｐゴシック" charset="0"/>
              <a:cs typeface="ＭＳ Ｐゴシック" charset="0"/>
            </a:endParaRPr>
          </a:p>
          <a:p>
            <a:pPr eaLnBrk="1" hangingPunct="1">
              <a:lnSpc>
                <a:spcPct val="80000"/>
              </a:lnSpc>
            </a:pPr>
            <a:r>
              <a:rPr lang="en-US">
                <a:latin typeface="Helvetica" charset="0"/>
                <a:ea typeface="ＭＳ Ｐゴシック" charset="0"/>
                <a:cs typeface="ＭＳ Ｐゴシック" charset="0"/>
              </a:rPr>
              <a:t>Re-defined role of instructor </a:t>
            </a:r>
          </a:p>
          <a:p>
            <a:pPr eaLnBrk="1" hangingPunct="1"/>
            <a:endParaRPr lang="en-US">
              <a:latin typeface="Helvetica" charset="0"/>
              <a:ea typeface="ＭＳ Ｐゴシック" charset="0"/>
              <a:cs typeface="ＭＳ Ｐゴシック" charset="0"/>
            </a:endParaRPr>
          </a:p>
        </p:txBody>
      </p:sp>
      <p:sp>
        <p:nvSpPr>
          <p:cNvPr id="62467" name="Footer Placeholder 3"/>
          <p:cNvSpPr>
            <a:spLocks noGrp="1"/>
          </p:cNvSpPr>
          <p:nvPr>
            <p:ph type="ftr" sz="quarter" idx="11"/>
          </p:nvPr>
        </p:nvSpPr>
        <p:spPr>
          <a:xfrm>
            <a:off x="5486400" y="6248400"/>
            <a:ext cx="3657600" cy="4746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1400">
                <a:latin typeface="Helvetica" charset="0"/>
              </a:rPr>
              <a:t>anitha/nias/Bangalore/3 Feb 2010/Chennai</a:t>
            </a:r>
          </a:p>
        </p:txBody>
      </p:sp>
    </p:spTree>
    <p:extLst>
      <p:ext uri="{BB962C8B-B14F-4D97-AF65-F5344CB8AC3E}">
        <p14:creationId xmlns:p14="http://schemas.microsoft.com/office/powerpoint/2010/main" val="37672326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Title 1"/>
          <p:cNvSpPr>
            <a:spLocks noGrp="1"/>
          </p:cNvSpPr>
          <p:nvPr>
            <p:ph type="title"/>
          </p:nvPr>
        </p:nvSpPr>
        <p:spPr>
          <a:xfrm>
            <a:off x="158739" y="251366"/>
            <a:ext cx="8809987" cy="926087"/>
          </a:xfrm>
        </p:spPr>
        <p:txBody>
          <a:bodyPr>
            <a:normAutofit fontScale="90000"/>
          </a:bodyPr>
          <a:lstStyle/>
          <a:p>
            <a:pPr eaLnBrk="1" hangingPunct="1"/>
            <a:r>
              <a:rPr lang="en-US">
                <a:latin typeface="Helvetica" charset="0"/>
                <a:ea typeface="ＭＳ Ｐゴシック" charset="0"/>
                <a:cs typeface="ＭＳ Ｐゴシック" charset="0"/>
              </a:rPr>
              <a:t>Features of 21st Century Pedagogy</a:t>
            </a:r>
          </a:p>
        </p:txBody>
      </p:sp>
      <p:sp>
        <p:nvSpPr>
          <p:cNvPr id="63490" name="Content Placeholder 2"/>
          <p:cNvSpPr>
            <a:spLocks noGrp="1"/>
          </p:cNvSpPr>
          <p:nvPr>
            <p:ph idx="1"/>
          </p:nvPr>
        </p:nvSpPr>
        <p:spPr/>
        <p:txBody>
          <a:bodyPr/>
          <a:lstStyle/>
          <a:p>
            <a:pPr algn="just" eaLnBrk="1" hangingPunct="1">
              <a:lnSpc>
                <a:spcPct val="80000"/>
              </a:lnSpc>
            </a:pPr>
            <a:r>
              <a:rPr lang="en-US">
                <a:latin typeface="Helvetica" charset="0"/>
                <a:ea typeface="ＭＳ Ｐゴシック" charset="0"/>
                <a:cs typeface="ＭＳ Ｐゴシック" charset="0"/>
              </a:rPr>
              <a:t>Using 21st C assessments with timely, appropriate and detailed feedback and reflection </a:t>
            </a:r>
          </a:p>
          <a:p>
            <a:pPr algn="just" eaLnBrk="1" hangingPunct="1">
              <a:lnSpc>
                <a:spcPct val="80000"/>
              </a:lnSpc>
            </a:pPr>
            <a:endParaRPr lang="en-US">
              <a:latin typeface="Helvetica" charset="0"/>
              <a:ea typeface="ＭＳ Ｐゴシック" charset="0"/>
              <a:cs typeface="ＭＳ Ｐゴシック" charset="0"/>
            </a:endParaRPr>
          </a:p>
          <a:p>
            <a:pPr algn="just" eaLnBrk="1" hangingPunct="1">
              <a:lnSpc>
                <a:spcPct val="80000"/>
              </a:lnSpc>
            </a:pPr>
            <a:r>
              <a:rPr lang="en-US">
                <a:latin typeface="Helvetica" charset="0"/>
                <a:ea typeface="ＭＳ Ｐゴシック" charset="0"/>
                <a:cs typeface="ＭＳ Ｐゴシック" charset="0"/>
              </a:rPr>
              <a:t>It is collaborative in nature and uses enabling and empowering technologies </a:t>
            </a:r>
          </a:p>
          <a:p>
            <a:pPr algn="just" eaLnBrk="1" hangingPunct="1">
              <a:lnSpc>
                <a:spcPct val="80000"/>
              </a:lnSpc>
            </a:pPr>
            <a:endParaRPr lang="en-US">
              <a:latin typeface="Helvetica" charset="0"/>
              <a:ea typeface="ＭＳ Ｐゴシック" charset="0"/>
              <a:cs typeface="ＭＳ Ｐゴシック" charset="0"/>
            </a:endParaRPr>
          </a:p>
          <a:p>
            <a:pPr algn="just" eaLnBrk="1" hangingPunct="1">
              <a:lnSpc>
                <a:spcPct val="80000"/>
              </a:lnSpc>
            </a:pPr>
            <a:r>
              <a:rPr lang="en-US">
                <a:latin typeface="Helvetica" charset="0"/>
                <a:ea typeface="ＭＳ Ｐゴシック" charset="0"/>
                <a:cs typeface="ＭＳ Ｐゴシック" charset="0"/>
              </a:rPr>
              <a:t>It fosters Contextual learning bridging the disciplines and curriculum areas </a:t>
            </a:r>
          </a:p>
          <a:p>
            <a:pPr eaLnBrk="1" hangingPunct="1"/>
            <a:endParaRPr lang="en-US">
              <a:latin typeface="Helvetica" charset="0"/>
              <a:ea typeface="ＭＳ Ｐゴシック" charset="0"/>
              <a:cs typeface="ＭＳ Ｐゴシック" charset="0"/>
            </a:endParaRPr>
          </a:p>
        </p:txBody>
      </p:sp>
    </p:spTree>
    <p:extLst>
      <p:ext uri="{BB962C8B-B14F-4D97-AF65-F5344CB8AC3E}">
        <p14:creationId xmlns:p14="http://schemas.microsoft.com/office/powerpoint/2010/main" val="26823106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AutoShape 2"/>
          <p:cNvSpPr>
            <a:spLocks noGrp="1" noChangeArrowheads="1"/>
          </p:cNvSpPr>
          <p:nvPr>
            <p:ph type="title"/>
          </p:nvPr>
        </p:nvSpPr>
        <p:spPr>
          <a:xfrm>
            <a:off x="211651" y="251366"/>
            <a:ext cx="8779949" cy="1120234"/>
          </a:xfrm>
        </p:spPr>
        <p:txBody>
          <a:bodyPr>
            <a:normAutofit fontScale="90000"/>
          </a:bodyPr>
          <a:lstStyle/>
          <a:p>
            <a:pPr eaLnBrk="1" hangingPunct="1"/>
            <a:r>
              <a:rPr lang="en-US" sz="1000" dirty="0">
                <a:latin typeface="Helvetica" charset="0"/>
                <a:ea typeface="ＭＳ Ｐゴシック" charset="0"/>
                <a:cs typeface="ＭＳ Ｐゴシック" charset="0"/>
              </a:rPr>
              <a:t/>
            </a:r>
            <a:br>
              <a:rPr lang="en-US" sz="1000" dirty="0">
                <a:latin typeface="Helvetica" charset="0"/>
                <a:ea typeface="ＭＳ Ｐゴシック" charset="0"/>
                <a:cs typeface="ＭＳ Ｐゴシック" charset="0"/>
              </a:rPr>
            </a:br>
            <a:r>
              <a:rPr lang="en-US" sz="1000" dirty="0">
                <a:latin typeface="Helvetica" charset="0"/>
                <a:ea typeface="ＭＳ Ｐゴシック" charset="0"/>
                <a:cs typeface="ＭＳ Ｐゴシック" charset="0"/>
              </a:rPr>
              <a:t> </a:t>
            </a:r>
            <a:r>
              <a:rPr lang="en-US" sz="3000" dirty="0">
                <a:latin typeface="Helvetica" charset="0"/>
                <a:ea typeface="ＭＳ Ｐゴシック" charset="0"/>
                <a:cs typeface="ＭＳ Ｐゴシック" charset="0"/>
              </a:rPr>
              <a:t>Pedagogical Response to a Changing World</a:t>
            </a:r>
            <a:br>
              <a:rPr lang="en-US" sz="3000" dirty="0">
                <a:latin typeface="Helvetica" charset="0"/>
                <a:ea typeface="ＭＳ Ｐゴシック" charset="0"/>
                <a:cs typeface="ＭＳ Ｐゴシック" charset="0"/>
              </a:rPr>
            </a:br>
            <a:endParaRPr lang="en-US" sz="3000" i="1" dirty="0">
              <a:latin typeface="Helvetica" charset="0"/>
              <a:ea typeface="ＭＳ Ｐゴシック" charset="0"/>
              <a:cs typeface="ＭＳ Ｐゴシック" charset="0"/>
            </a:endParaRPr>
          </a:p>
        </p:txBody>
      </p:sp>
      <p:sp>
        <p:nvSpPr>
          <p:cNvPr id="64514" name="Rectangle 3"/>
          <p:cNvSpPr>
            <a:spLocks noGrp="1" noChangeArrowheads="1"/>
          </p:cNvSpPr>
          <p:nvPr>
            <p:ph type="body" idx="1"/>
          </p:nvPr>
        </p:nvSpPr>
        <p:spPr>
          <a:xfrm>
            <a:off x="211651" y="1217142"/>
            <a:ext cx="8779949" cy="5336059"/>
          </a:xfrm>
        </p:spPr>
        <p:txBody>
          <a:bodyPr/>
          <a:lstStyle/>
          <a:p>
            <a:pPr eaLnBrk="1" hangingPunct="1">
              <a:lnSpc>
                <a:spcPct val="80000"/>
              </a:lnSpc>
              <a:buFont typeface="Wingdings" charset="0"/>
              <a:buNone/>
            </a:pPr>
            <a:r>
              <a:rPr lang="en-US" sz="2200" i="1">
                <a:latin typeface="Helvetica" charset="0"/>
                <a:ea typeface="ＭＳ Ｐゴシック" charset="0"/>
                <a:cs typeface="ＭＳ Ｐゴシック" charset="0"/>
              </a:rPr>
              <a:t>Adapted from a pedagogical response to a changing world: </a:t>
            </a:r>
          </a:p>
          <a:p>
            <a:pPr eaLnBrk="1" hangingPunct="1">
              <a:lnSpc>
                <a:spcPct val="80000"/>
              </a:lnSpc>
              <a:buFont typeface="Wingdings" charset="0"/>
              <a:buNone/>
            </a:pPr>
            <a:r>
              <a:rPr lang="en-US" sz="2200" i="1">
                <a:latin typeface="Helvetica" charset="0"/>
                <a:ea typeface="ＭＳ Ｐゴシック" charset="0"/>
                <a:cs typeface="ＭＳ Ｐゴシック" charset="0"/>
              </a:rPr>
              <a:t>Towards a globally informed pedagogy for child and youth care </a:t>
            </a:r>
          </a:p>
          <a:p>
            <a:pPr eaLnBrk="1" hangingPunct="1">
              <a:lnSpc>
                <a:spcPct val="80000"/>
              </a:lnSpc>
              <a:buFont typeface="Wingdings" charset="0"/>
              <a:buNone/>
            </a:pPr>
            <a:r>
              <a:rPr lang="en-US" sz="2200" i="1">
                <a:latin typeface="Helvetica" charset="0"/>
                <a:ea typeface="ＭＳ Ｐゴシック" charset="0"/>
                <a:cs typeface="ＭＳ Ｐゴシック" charset="0"/>
              </a:rPr>
              <a:t>education and practice (Gerard  Bellefeuille 2007 in science </a:t>
            </a:r>
          </a:p>
          <a:p>
            <a:pPr eaLnBrk="1" hangingPunct="1">
              <a:lnSpc>
                <a:spcPct val="80000"/>
              </a:lnSpc>
              <a:buFont typeface="Wingdings" charset="0"/>
              <a:buNone/>
            </a:pPr>
            <a:r>
              <a:rPr lang="en-US" sz="2200" i="1">
                <a:latin typeface="Helvetica" charset="0"/>
                <a:ea typeface="ＭＳ Ｐゴシック" charset="0"/>
                <a:cs typeface="ＭＳ Ｐゴシック" charset="0"/>
              </a:rPr>
              <a:t>direct)</a:t>
            </a:r>
            <a:endParaRPr lang="en-US" sz="2200" b="1">
              <a:latin typeface="Helvetica" charset="0"/>
              <a:ea typeface="ＭＳ Ｐゴシック" charset="0"/>
              <a:cs typeface="ＭＳ Ｐゴシック" charset="0"/>
            </a:endParaRPr>
          </a:p>
          <a:p>
            <a:pPr eaLnBrk="1" hangingPunct="1">
              <a:lnSpc>
                <a:spcPct val="80000"/>
              </a:lnSpc>
              <a:buFont typeface="Wingdings" charset="0"/>
              <a:buNone/>
            </a:pPr>
            <a:endParaRPr lang="en-US" sz="2600" b="1">
              <a:latin typeface="Helvetica" charset="0"/>
              <a:ea typeface="ＭＳ Ｐゴシック" charset="0"/>
              <a:cs typeface="ＭＳ Ｐゴシック" charset="0"/>
            </a:endParaRPr>
          </a:p>
          <a:p>
            <a:pPr eaLnBrk="1" hangingPunct="1">
              <a:lnSpc>
                <a:spcPct val="80000"/>
              </a:lnSpc>
            </a:pPr>
            <a:r>
              <a:rPr lang="en-US" sz="2600">
                <a:latin typeface="Helvetica" charset="0"/>
                <a:ea typeface="ＭＳ Ｐゴシック" charset="0"/>
                <a:cs typeface="ＭＳ Ｐゴシック" charset="0"/>
              </a:rPr>
              <a:t>Limiting power of paradigms</a:t>
            </a:r>
          </a:p>
          <a:p>
            <a:pPr eaLnBrk="1" hangingPunct="1">
              <a:lnSpc>
                <a:spcPct val="80000"/>
              </a:lnSpc>
              <a:buFont typeface="Wingdings" charset="0"/>
              <a:buNone/>
            </a:pPr>
            <a:endParaRPr lang="en-US" sz="2600">
              <a:latin typeface="Helvetica" charset="0"/>
              <a:ea typeface="ＭＳ Ｐゴシック" charset="0"/>
              <a:cs typeface="ＭＳ Ｐゴシック" charset="0"/>
            </a:endParaRPr>
          </a:p>
          <a:p>
            <a:pPr eaLnBrk="1" hangingPunct="1">
              <a:lnSpc>
                <a:spcPct val="80000"/>
              </a:lnSpc>
            </a:pPr>
            <a:r>
              <a:rPr lang="en-US" sz="2600">
                <a:latin typeface="Helvetica" charset="0"/>
                <a:ea typeface="ＭＳ Ｐゴシック" charset="0"/>
                <a:cs typeface="ＭＳ Ｐゴシック" charset="0"/>
              </a:rPr>
              <a:t>Locating the discipline within a global pedagogy</a:t>
            </a:r>
          </a:p>
          <a:p>
            <a:pPr eaLnBrk="1" hangingPunct="1">
              <a:lnSpc>
                <a:spcPct val="80000"/>
              </a:lnSpc>
            </a:pPr>
            <a:endParaRPr lang="en-US" sz="2600">
              <a:latin typeface="Helvetica" charset="0"/>
              <a:ea typeface="ＭＳ Ｐゴシック" charset="0"/>
              <a:cs typeface="ＭＳ Ｐゴシック" charset="0"/>
            </a:endParaRPr>
          </a:p>
          <a:p>
            <a:pPr eaLnBrk="1" hangingPunct="1">
              <a:lnSpc>
                <a:spcPct val="80000"/>
              </a:lnSpc>
            </a:pPr>
            <a:r>
              <a:rPr lang="en-US" sz="2600">
                <a:latin typeface="Helvetica" charset="0"/>
                <a:ea typeface="ＭＳ Ｐゴシック" charset="0"/>
                <a:cs typeface="ＭＳ Ｐゴシック" charset="0"/>
              </a:rPr>
              <a:t>Deeper commitment to critical inquiry</a:t>
            </a:r>
          </a:p>
          <a:p>
            <a:pPr eaLnBrk="1" hangingPunct="1">
              <a:lnSpc>
                <a:spcPct val="80000"/>
              </a:lnSpc>
            </a:pPr>
            <a:endParaRPr lang="en-US" sz="1600" b="1">
              <a:latin typeface="Helvetica" charset="0"/>
              <a:ea typeface="ＭＳ Ｐゴシック" charset="0"/>
              <a:cs typeface="ＭＳ Ｐゴシック" charset="0"/>
            </a:endParaRPr>
          </a:p>
          <a:p>
            <a:pPr eaLnBrk="1" hangingPunct="1">
              <a:lnSpc>
                <a:spcPct val="80000"/>
              </a:lnSpc>
            </a:pPr>
            <a:endParaRPr lang="en-US" sz="1600">
              <a:latin typeface="Helvetica" charset="0"/>
              <a:ea typeface="ＭＳ Ｐゴシック" charset="0"/>
              <a:cs typeface="ＭＳ Ｐゴシック" charset="0"/>
            </a:endParaRPr>
          </a:p>
        </p:txBody>
      </p:sp>
    </p:spTree>
    <p:extLst>
      <p:ext uri="{BB962C8B-B14F-4D97-AF65-F5344CB8AC3E}">
        <p14:creationId xmlns:p14="http://schemas.microsoft.com/office/powerpoint/2010/main" val="26777407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Title 1"/>
          <p:cNvSpPr>
            <a:spLocks noGrp="1"/>
          </p:cNvSpPr>
          <p:nvPr>
            <p:ph type="title"/>
          </p:nvPr>
        </p:nvSpPr>
        <p:spPr>
          <a:xfrm>
            <a:off x="685800" y="762000"/>
            <a:ext cx="8458200" cy="609600"/>
          </a:xfrm>
        </p:spPr>
        <p:txBody>
          <a:bodyPr/>
          <a:lstStyle/>
          <a:p>
            <a:pPr eaLnBrk="1" hangingPunct="1"/>
            <a:r>
              <a:rPr lang="en-US" sz="3000">
                <a:latin typeface="Helvetica" charset="0"/>
                <a:ea typeface="ＭＳ Ｐゴシック" charset="0"/>
                <a:cs typeface="ＭＳ Ｐゴシック" charset="0"/>
              </a:rPr>
              <a:t>Pedagogical Response to a Changing World</a:t>
            </a:r>
          </a:p>
        </p:txBody>
      </p:sp>
      <p:sp>
        <p:nvSpPr>
          <p:cNvPr id="65538" name="Content Placeholder 2"/>
          <p:cNvSpPr>
            <a:spLocks noGrp="1"/>
          </p:cNvSpPr>
          <p:nvPr>
            <p:ph idx="1"/>
          </p:nvPr>
        </p:nvSpPr>
        <p:spPr/>
        <p:txBody>
          <a:bodyPr/>
          <a:lstStyle/>
          <a:p>
            <a:pPr eaLnBrk="1" hangingPunct="1">
              <a:lnSpc>
                <a:spcPct val="80000"/>
              </a:lnSpc>
            </a:pPr>
            <a:r>
              <a:rPr lang="en-US" sz="2600">
                <a:latin typeface="Helvetica" charset="0"/>
                <a:ea typeface="ＭＳ Ｐゴシック" charset="0"/>
                <a:cs typeface="ＭＳ Ｐゴシック" charset="0"/>
              </a:rPr>
              <a:t>Dynamic use of information technology as a tool for learning</a:t>
            </a:r>
          </a:p>
          <a:p>
            <a:pPr eaLnBrk="1" hangingPunct="1">
              <a:lnSpc>
                <a:spcPct val="80000"/>
              </a:lnSpc>
              <a:buFont typeface="Wingdings" charset="0"/>
              <a:buNone/>
            </a:pPr>
            <a:endParaRPr lang="en-US" sz="2600">
              <a:latin typeface="Helvetica" charset="0"/>
              <a:ea typeface="ＭＳ Ｐゴシック" charset="0"/>
              <a:cs typeface="ＭＳ Ｐゴシック" charset="0"/>
            </a:endParaRPr>
          </a:p>
          <a:p>
            <a:pPr eaLnBrk="1" hangingPunct="1">
              <a:lnSpc>
                <a:spcPct val="80000"/>
              </a:lnSpc>
            </a:pPr>
            <a:r>
              <a:rPr lang="en-US" sz="2600">
                <a:latin typeface="Helvetica" charset="0"/>
                <a:ea typeface="ＭＳ Ｐゴシック" charset="0"/>
                <a:cs typeface="ＭＳ Ｐゴシック" charset="0"/>
              </a:rPr>
              <a:t>Higher order thinking skills</a:t>
            </a:r>
          </a:p>
          <a:p>
            <a:pPr eaLnBrk="1" hangingPunct="1">
              <a:lnSpc>
                <a:spcPct val="80000"/>
              </a:lnSpc>
            </a:pPr>
            <a:endParaRPr lang="en-US" sz="2600">
              <a:latin typeface="Helvetica" charset="0"/>
              <a:ea typeface="ＭＳ Ｐゴシック" charset="0"/>
              <a:cs typeface="ＭＳ Ｐゴシック" charset="0"/>
            </a:endParaRPr>
          </a:p>
          <a:p>
            <a:pPr eaLnBrk="1" hangingPunct="1">
              <a:lnSpc>
                <a:spcPct val="80000"/>
              </a:lnSpc>
            </a:pPr>
            <a:r>
              <a:rPr lang="en-US" sz="2600">
                <a:latin typeface="Helvetica" charset="0"/>
                <a:ea typeface="ＭＳ Ｐゴシック" charset="0"/>
                <a:cs typeface="ＭＳ Ｐゴシック" charset="0"/>
              </a:rPr>
              <a:t>Cross-disciplinary and holistic view of practice</a:t>
            </a:r>
          </a:p>
          <a:p>
            <a:pPr eaLnBrk="1" hangingPunct="1">
              <a:lnSpc>
                <a:spcPct val="80000"/>
              </a:lnSpc>
            </a:pPr>
            <a:endParaRPr lang="en-US" sz="2600">
              <a:latin typeface="Helvetica" charset="0"/>
              <a:ea typeface="ＭＳ Ｐゴシック" charset="0"/>
              <a:cs typeface="ＭＳ Ｐゴシック" charset="0"/>
            </a:endParaRPr>
          </a:p>
          <a:p>
            <a:pPr eaLnBrk="1" hangingPunct="1">
              <a:lnSpc>
                <a:spcPct val="80000"/>
              </a:lnSpc>
            </a:pPr>
            <a:r>
              <a:rPr lang="en-US" sz="2600">
                <a:latin typeface="Helvetica" charset="0"/>
                <a:ea typeface="ＭＳ Ｐゴシック" charset="0"/>
                <a:cs typeface="ＭＳ Ｐゴシック" charset="0"/>
              </a:rPr>
              <a:t>Ethical leadership</a:t>
            </a:r>
          </a:p>
          <a:p>
            <a:pPr eaLnBrk="1" hangingPunct="1">
              <a:lnSpc>
                <a:spcPct val="80000"/>
              </a:lnSpc>
            </a:pPr>
            <a:endParaRPr lang="en-US" sz="2600">
              <a:latin typeface="Helvetica" charset="0"/>
              <a:ea typeface="ＭＳ Ｐゴシック" charset="0"/>
              <a:cs typeface="ＭＳ Ｐゴシック" charset="0"/>
            </a:endParaRPr>
          </a:p>
          <a:p>
            <a:pPr eaLnBrk="1" hangingPunct="1">
              <a:lnSpc>
                <a:spcPct val="80000"/>
              </a:lnSpc>
            </a:pPr>
            <a:r>
              <a:rPr lang="en-US" sz="2600">
                <a:latin typeface="Helvetica" charset="0"/>
                <a:ea typeface="ＭＳ Ｐゴシック" charset="0"/>
                <a:cs typeface="ＭＳ Ｐゴシック" charset="0"/>
              </a:rPr>
              <a:t>Inclusive/representative of diversity</a:t>
            </a:r>
          </a:p>
          <a:p>
            <a:pPr eaLnBrk="1" hangingPunct="1"/>
            <a:endParaRPr lang="en-US">
              <a:latin typeface="Helvetica" charset="0"/>
              <a:ea typeface="ＭＳ Ｐゴシック" charset="0"/>
              <a:cs typeface="ＭＳ Ｐゴシック" charset="0"/>
            </a:endParaRPr>
          </a:p>
        </p:txBody>
      </p:sp>
    </p:spTree>
    <p:extLst>
      <p:ext uri="{BB962C8B-B14F-4D97-AF65-F5344CB8AC3E}">
        <p14:creationId xmlns:p14="http://schemas.microsoft.com/office/powerpoint/2010/main" val="3503170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noChangeArrowheads="1"/>
          </p:cNvSpPr>
          <p:nvPr>
            <p:ph type="title"/>
          </p:nvPr>
        </p:nvSpPr>
        <p:spPr/>
        <p:txBody>
          <a:bodyPr>
            <a:normAutofit fontScale="90000"/>
          </a:bodyPr>
          <a:lstStyle/>
          <a:p>
            <a:pPr eaLnBrk="1" hangingPunct="1"/>
            <a:r>
              <a:rPr lang="en-US" altLang="ko-KR" sz="4000">
                <a:latin typeface="Helvetica" charset="0"/>
                <a:ea typeface="ＭＳ Ｐゴシック" charset="0"/>
                <a:cs typeface="ＭＳ Ｐゴシック" charset="0"/>
              </a:rPr>
              <a:t>Promoting ESD in the Region and Challenges</a:t>
            </a:r>
          </a:p>
        </p:txBody>
      </p:sp>
      <p:sp>
        <p:nvSpPr>
          <p:cNvPr id="43010" name="Rectangle 3"/>
          <p:cNvSpPr>
            <a:spLocks noGrp="1" noChangeArrowheads="1"/>
          </p:cNvSpPr>
          <p:nvPr>
            <p:ph type="body" idx="1"/>
          </p:nvPr>
        </p:nvSpPr>
        <p:spPr/>
        <p:txBody>
          <a:bodyPr/>
          <a:lstStyle/>
          <a:p>
            <a:pPr eaLnBrk="1" hangingPunct="1">
              <a:lnSpc>
                <a:spcPct val="80000"/>
              </a:lnSpc>
              <a:buFont typeface="Wingdings" charset="0"/>
              <a:buNone/>
            </a:pPr>
            <a:r>
              <a:rPr lang="en-US" altLang="ko-KR" sz="2400">
                <a:latin typeface="Bookman Old Style" charset="0"/>
                <a:ea typeface="ＭＳ Ｐゴシック" charset="0"/>
                <a:cs typeface="ＭＳ Ｐゴシック" charset="0"/>
              </a:rPr>
              <a:t>The Contexts we face:</a:t>
            </a:r>
          </a:p>
          <a:p>
            <a:pPr eaLnBrk="1" hangingPunct="1">
              <a:lnSpc>
                <a:spcPct val="80000"/>
              </a:lnSpc>
              <a:buFont typeface="Wingdings" charset="0"/>
              <a:buNone/>
            </a:pPr>
            <a:endParaRPr lang="en-US" altLang="ko-KR" sz="2400">
              <a:latin typeface="Bookman Old Style" charset="0"/>
              <a:ea typeface="ＭＳ Ｐゴシック" charset="0"/>
              <a:cs typeface="ＭＳ Ｐゴシック" charset="0"/>
            </a:endParaRPr>
          </a:p>
          <a:p>
            <a:pPr eaLnBrk="1" hangingPunct="1">
              <a:lnSpc>
                <a:spcPct val="80000"/>
              </a:lnSpc>
            </a:pPr>
            <a:r>
              <a:rPr lang="en-US" altLang="ko-KR" sz="2400">
                <a:latin typeface="Helvetica" charset="0"/>
                <a:ea typeface="ＭＳ Ｐゴシック" charset="0"/>
                <a:cs typeface="ＭＳ Ｐゴシック" charset="0"/>
              </a:rPr>
              <a:t>Macro-Institutional Challenges and Global and Planetary Inter-linkages – Issues such as Global Warming  and impacts on local </a:t>
            </a:r>
            <a:r>
              <a:rPr lang="en-GB" altLang="ko-KR" sz="2400">
                <a:latin typeface="Helvetica" charset="0"/>
                <a:ea typeface="ＭＳ Ｐゴシック" charset="0"/>
                <a:cs typeface="ＭＳ Ｐゴシック" charset="0"/>
              </a:rPr>
              <a:t>unsustainability</a:t>
            </a:r>
            <a:r>
              <a:rPr lang="en-US" altLang="ko-KR" sz="2400">
                <a:latin typeface="Helvetica" charset="0"/>
                <a:ea typeface="ＭＳ Ｐゴシック" charset="0"/>
                <a:cs typeface="ＭＳ Ｐゴシック" charset="0"/>
              </a:rPr>
              <a:t> and livelihoods</a:t>
            </a:r>
          </a:p>
          <a:p>
            <a:pPr eaLnBrk="1" hangingPunct="1">
              <a:lnSpc>
                <a:spcPct val="80000"/>
              </a:lnSpc>
              <a:buFont typeface="Wingdings" charset="0"/>
              <a:buNone/>
            </a:pPr>
            <a:endParaRPr lang="en-US" altLang="ko-KR" sz="2400">
              <a:latin typeface="Helvetica" charset="0"/>
              <a:ea typeface="ＭＳ Ｐゴシック" charset="0"/>
              <a:cs typeface="ＭＳ Ｐゴシック" charset="0"/>
            </a:endParaRPr>
          </a:p>
          <a:p>
            <a:pPr eaLnBrk="1" hangingPunct="1">
              <a:lnSpc>
                <a:spcPct val="80000"/>
              </a:lnSpc>
            </a:pPr>
            <a:r>
              <a:rPr lang="en-US" altLang="ko-KR" sz="2400">
                <a:latin typeface="Helvetica" charset="0"/>
                <a:ea typeface="ＭＳ Ｐゴシック" charset="0"/>
                <a:cs typeface="ＭＳ Ｐゴシック" charset="0"/>
              </a:rPr>
              <a:t>Socio-economic Issues – Livelihood, Participation    and Partnership</a:t>
            </a:r>
          </a:p>
          <a:p>
            <a:pPr eaLnBrk="1" hangingPunct="1">
              <a:lnSpc>
                <a:spcPct val="80000"/>
              </a:lnSpc>
              <a:buFont typeface="Wingdings" charset="0"/>
              <a:buNone/>
            </a:pPr>
            <a:endParaRPr lang="en-US" altLang="ko-KR" sz="2400">
              <a:latin typeface="Helvetica" charset="0"/>
              <a:ea typeface="ＭＳ Ｐゴシック" charset="0"/>
              <a:cs typeface="ＭＳ Ｐゴシック" charset="0"/>
            </a:endParaRPr>
          </a:p>
          <a:p>
            <a:pPr eaLnBrk="1" hangingPunct="1">
              <a:lnSpc>
                <a:spcPct val="80000"/>
              </a:lnSpc>
            </a:pPr>
            <a:r>
              <a:rPr lang="en-US" altLang="ko-KR" sz="2400">
                <a:latin typeface="Helvetica" charset="0"/>
                <a:ea typeface="ＭＳ Ｐゴシック" charset="0"/>
                <a:cs typeface="ＭＳ Ｐゴシック" charset="0"/>
              </a:rPr>
              <a:t>Lifestyle Issues – Urbanization, Lifestyles and          Consumption</a:t>
            </a:r>
          </a:p>
        </p:txBody>
      </p:sp>
    </p:spTree>
    <p:extLst>
      <p:ext uri="{BB962C8B-B14F-4D97-AF65-F5344CB8AC3E}">
        <p14:creationId xmlns:p14="http://schemas.microsoft.com/office/powerpoint/2010/main" val="3787917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274638"/>
            <a:ext cx="8229600" cy="1143000"/>
          </a:xfrm>
          <a:prstGeom prst="rect">
            <a:avLst/>
          </a:prstGeom>
        </p:spPr>
        <p:txBody>
          <a:bodyPr>
            <a:normAutofit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3600" dirty="0" smtClean="0"/>
              <a:t>Some immediate tasks and interventions</a:t>
            </a:r>
          </a:p>
          <a:p>
            <a:r>
              <a:rPr lang="en-US" sz="3600" dirty="0" smtClean="0"/>
              <a:t>Foundations</a:t>
            </a:r>
            <a:endParaRPr lang="en-US" sz="3600" dirty="0"/>
          </a:p>
        </p:txBody>
      </p:sp>
      <p:sp>
        <p:nvSpPr>
          <p:cNvPr id="3" name="Content Placeholder 2"/>
          <p:cNvSpPr txBox="1">
            <a:spLocks/>
          </p:cNvSpPr>
          <p:nvPr/>
        </p:nvSpPr>
        <p:spPr>
          <a:xfrm>
            <a:off x="457200" y="1600200"/>
            <a:ext cx="8229600" cy="5078487"/>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3600" dirty="0" smtClean="0"/>
              <a:t>Mathematics</a:t>
            </a:r>
          </a:p>
          <a:p>
            <a:r>
              <a:rPr lang="en-US" sz="3600" dirty="0" smtClean="0"/>
              <a:t>Basics of Science- </a:t>
            </a:r>
            <a:r>
              <a:rPr lang="en-US" sz="3600" dirty="0" smtClean="0"/>
              <a:t>Biodiversity/</a:t>
            </a:r>
            <a:r>
              <a:rPr lang="en-US" sz="3600" dirty="0" smtClean="0"/>
              <a:t>Physics/Biophysics/</a:t>
            </a:r>
            <a:r>
              <a:rPr lang="en-US" sz="3600" dirty="0" err="1" smtClean="0"/>
              <a:t>BioInformatics</a:t>
            </a:r>
            <a:endParaRPr lang="en-US" sz="3600" dirty="0" smtClean="0"/>
          </a:p>
          <a:p>
            <a:r>
              <a:rPr lang="en-US" sz="3600" dirty="0" smtClean="0"/>
              <a:t>Language –Multilingualism and Cognition</a:t>
            </a:r>
            <a:endParaRPr lang="en-US" sz="3600" dirty="0" smtClean="0"/>
          </a:p>
          <a:p>
            <a:r>
              <a:rPr lang="en-US" sz="3600" dirty="0" smtClean="0"/>
              <a:t>Literature</a:t>
            </a:r>
          </a:p>
          <a:p>
            <a:r>
              <a:rPr lang="en-US" sz="3600" dirty="0" smtClean="0"/>
              <a:t>Foundational </a:t>
            </a:r>
            <a:r>
              <a:rPr lang="en-US" sz="3600" dirty="0" err="1" smtClean="0"/>
              <a:t>Transdisplinary</a:t>
            </a:r>
            <a:r>
              <a:rPr lang="en-US" sz="3600" dirty="0" smtClean="0"/>
              <a:t> Courses-Changing the nature of undergraduate education</a:t>
            </a:r>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Tree>
    <p:extLst>
      <p:ext uri="{BB962C8B-B14F-4D97-AF65-F5344CB8AC3E}">
        <p14:creationId xmlns:p14="http://schemas.microsoft.com/office/powerpoint/2010/main" val="19980041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914400" y="-370434"/>
            <a:ext cx="8229600" cy="182029"/>
          </a:xfrm>
        </p:spPr>
        <p:txBody>
          <a:bodyPr>
            <a:normAutofit fontScale="90000"/>
          </a:bodyPr>
          <a:lstStyle/>
          <a:p>
            <a:r>
              <a:rPr lang="en-US" dirty="0" smtClean="0"/>
              <a:t/>
            </a:r>
            <a:br>
              <a:rPr lang="en-US" dirty="0" smtClean="0"/>
            </a:br>
            <a:endParaRPr lang="en-US" dirty="0"/>
          </a:p>
        </p:txBody>
      </p:sp>
      <p:sp>
        <p:nvSpPr>
          <p:cNvPr id="3" name="Content Placeholder 2"/>
          <p:cNvSpPr>
            <a:spLocks noGrp="1"/>
          </p:cNvSpPr>
          <p:nvPr>
            <p:ph idx="1"/>
          </p:nvPr>
        </p:nvSpPr>
        <p:spPr>
          <a:xfrm>
            <a:off x="457200" y="251366"/>
            <a:ext cx="8229600" cy="5874798"/>
          </a:xfrm>
        </p:spPr>
        <p:txBody>
          <a:bodyPr/>
          <a:lstStyle/>
          <a:p>
            <a:pPr marL="0" indent="0">
              <a:buNone/>
            </a:pPr>
            <a:r>
              <a:rPr lang="en-US" dirty="0"/>
              <a:t> </a:t>
            </a:r>
            <a:r>
              <a:rPr lang="en-US" dirty="0" smtClean="0"/>
              <a:t>           </a:t>
            </a:r>
            <a:r>
              <a:rPr lang="en-US" b="1" dirty="0" smtClean="0"/>
              <a:t>Only those who innovate will survive</a:t>
            </a:r>
          </a:p>
          <a:p>
            <a:pPr marL="0" indent="0">
              <a:buNone/>
            </a:pPr>
            <a:endParaRPr lang="en-US" dirty="0"/>
          </a:p>
          <a:p>
            <a:pPr marL="0" indent="0" algn="ctr">
              <a:buNone/>
            </a:pPr>
            <a:r>
              <a:rPr lang="en-US" dirty="0" smtClean="0"/>
              <a:t>Innovation is based on core values, </a:t>
            </a:r>
          </a:p>
          <a:p>
            <a:pPr marL="0" indent="0" algn="ctr">
              <a:buNone/>
            </a:pPr>
            <a:endParaRPr lang="en-US" dirty="0" smtClean="0"/>
          </a:p>
          <a:p>
            <a:pPr marL="0" indent="0" algn="ctr">
              <a:buNone/>
            </a:pPr>
            <a:r>
              <a:rPr lang="en-US" dirty="0" smtClean="0"/>
              <a:t>innovation is not tinkering </a:t>
            </a:r>
          </a:p>
          <a:p>
            <a:pPr marL="0" indent="0" algn="ctr">
              <a:buNone/>
            </a:pPr>
            <a:endParaRPr lang="en-US" dirty="0" smtClean="0"/>
          </a:p>
          <a:p>
            <a:pPr marL="0" indent="0" algn="ctr">
              <a:buNone/>
            </a:pPr>
            <a:r>
              <a:rPr lang="en-US" dirty="0" smtClean="0"/>
              <a:t>equity, collaborative work, cooperation, team culture, respect - ingredients for innovation</a:t>
            </a:r>
          </a:p>
          <a:p>
            <a:pPr marL="0" indent="0">
              <a:buNone/>
            </a:pPr>
            <a:endParaRPr lang="en-US" dirty="0"/>
          </a:p>
        </p:txBody>
      </p:sp>
    </p:spTree>
    <p:extLst>
      <p:ext uri="{BB962C8B-B14F-4D97-AF65-F5344CB8AC3E}">
        <p14:creationId xmlns:p14="http://schemas.microsoft.com/office/powerpoint/2010/main" val="42494453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Transformation as a continuum</a:t>
            </a:r>
            <a:endParaRPr lang="en-US" dirty="0"/>
          </a:p>
        </p:txBody>
      </p:sp>
      <p:sp>
        <p:nvSpPr>
          <p:cNvPr id="3" name="Content Placeholder 2"/>
          <p:cNvSpPr>
            <a:spLocks noGrp="1"/>
          </p:cNvSpPr>
          <p:nvPr>
            <p:ph idx="1"/>
          </p:nvPr>
        </p:nvSpPr>
        <p:spPr/>
        <p:txBody>
          <a:bodyPr/>
          <a:lstStyle/>
          <a:p>
            <a:r>
              <a:rPr lang="en-US" dirty="0" smtClean="0"/>
              <a:t>Change need not be dramatic</a:t>
            </a:r>
          </a:p>
          <a:p>
            <a:r>
              <a:rPr lang="en-US" dirty="0" smtClean="0"/>
              <a:t>Change need not be painful</a:t>
            </a:r>
          </a:p>
          <a:p>
            <a:r>
              <a:rPr lang="en-US" dirty="0" smtClean="0"/>
              <a:t>Change is linked to creativity and happiness</a:t>
            </a:r>
          </a:p>
          <a:p>
            <a:r>
              <a:rPr lang="en-US" dirty="0" smtClean="0"/>
              <a:t>Participating in Change as a new and happy experience</a:t>
            </a:r>
          </a:p>
          <a:p>
            <a:r>
              <a:rPr lang="en-US" dirty="0" smtClean="0"/>
              <a:t>Making change owned by everybody</a:t>
            </a:r>
          </a:p>
        </p:txBody>
      </p:sp>
    </p:spTree>
    <p:extLst>
      <p:ext uri="{BB962C8B-B14F-4D97-AF65-F5344CB8AC3E}">
        <p14:creationId xmlns:p14="http://schemas.microsoft.com/office/powerpoint/2010/main" val="30928681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0066" y="274637"/>
            <a:ext cx="8229600" cy="1477341"/>
          </a:xfrm>
        </p:spPr>
        <p:txBody>
          <a:bodyPr>
            <a:normAutofit fontScale="90000"/>
          </a:bodyPr>
          <a:lstStyle/>
          <a:p>
            <a:r>
              <a:rPr lang="en-US" sz="3600" dirty="0" smtClean="0"/>
              <a:t>Institutional and Leadership issues</a:t>
            </a:r>
            <a:br>
              <a:rPr lang="en-US" sz="3600" dirty="0" smtClean="0"/>
            </a:br>
            <a:r>
              <a:rPr lang="en-US" sz="3600" dirty="0" smtClean="0"/>
              <a:t>Why Is Change and Transformation not Happening</a:t>
            </a:r>
            <a:endParaRPr lang="en-US" sz="3600" dirty="0"/>
          </a:p>
        </p:txBody>
      </p:sp>
      <p:sp>
        <p:nvSpPr>
          <p:cNvPr id="3" name="Content Placeholder 2"/>
          <p:cNvSpPr>
            <a:spLocks noGrp="1"/>
          </p:cNvSpPr>
          <p:nvPr>
            <p:ph idx="1"/>
          </p:nvPr>
        </p:nvSpPr>
        <p:spPr>
          <a:xfrm>
            <a:off x="457200" y="1963628"/>
            <a:ext cx="8229600" cy="4162535"/>
          </a:xfrm>
        </p:spPr>
        <p:txBody>
          <a:bodyPr>
            <a:normAutofit fontScale="92500"/>
          </a:bodyPr>
          <a:lstStyle/>
          <a:p>
            <a:endParaRPr lang="en-US" dirty="0" smtClean="0"/>
          </a:p>
          <a:p>
            <a:r>
              <a:rPr lang="en-US" dirty="0" smtClean="0"/>
              <a:t>Fear in General</a:t>
            </a:r>
          </a:p>
          <a:p>
            <a:r>
              <a:rPr lang="en-US" dirty="0" smtClean="0"/>
              <a:t>Fear of the Uncertainties of Innovation</a:t>
            </a:r>
          </a:p>
          <a:p>
            <a:r>
              <a:rPr lang="en-US" dirty="0" smtClean="0"/>
              <a:t>Fear of losing power and control</a:t>
            </a:r>
          </a:p>
          <a:p>
            <a:r>
              <a:rPr lang="en-US" dirty="0" smtClean="0"/>
              <a:t>Empowerment of people within the institution</a:t>
            </a:r>
          </a:p>
          <a:p>
            <a:r>
              <a:rPr lang="en-US" dirty="0" smtClean="0"/>
              <a:t>Fear of democratization and participation</a:t>
            </a:r>
          </a:p>
          <a:p>
            <a:r>
              <a:rPr lang="en-US" dirty="0" smtClean="0"/>
              <a:t>Overcoming the “resistance to change” mindset</a:t>
            </a:r>
          </a:p>
          <a:p>
            <a:endParaRPr lang="en-US" dirty="0" smtClean="0"/>
          </a:p>
          <a:p>
            <a:endParaRPr lang="en-US" dirty="0" smtClean="0"/>
          </a:p>
          <a:p>
            <a:pPr marL="0" indent="0">
              <a:buNone/>
            </a:pPr>
            <a:endParaRPr lang="en-US" dirty="0"/>
          </a:p>
        </p:txBody>
      </p:sp>
    </p:spTree>
    <p:extLst>
      <p:ext uri="{BB962C8B-B14F-4D97-AF65-F5344CB8AC3E}">
        <p14:creationId xmlns:p14="http://schemas.microsoft.com/office/powerpoint/2010/main" val="3947325383"/>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7490" y="152857"/>
            <a:ext cx="8654536" cy="1323439"/>
          </a:xfrm>
          <a:prstGeom prst="rect">
            <a:avLst/>
          </a:prstGeom>
        </p:spPr>
        <p:txBody>
          <a:bodyPr wrap="square">
            <a:spAutoFit/>
          </a:bodyPr>
          <a:lstStyle/>
          <a:p>
            <a:r>
              <a:rPr lang="en-US" sz="4000" dirty="0"/>
              <a:t>Seizing the Opportunity or </a:t>
            </a:r>
            <a:r>
              <a:rPr lang="en-US" sz="4000" dirty="0" err="1"/>
              <a:t>Obsolence</a:t>
            </a:r>
            <a:r>
              <a:rPr lang="en-US" sz="4000" dirty="0"/>
              <a:t> (becoming obsolete)</a:t>
            </a:r>
          </a:p>
        </p:txBody>
      </p:sp>
      <p:sp>
        <p:nvSpPr>
          <p:cNvPr id="4" name="Rectangle 3"/>
          <p:cNvSpPr/>
          <p:nvPr/>
        </p:nvSpPr>
        <p:spPr>
          <a:xfrm>
            <a:off x="470355" y="1740220"/>
            <a:ext cx="8501671" cy="4801315"/>
          </a:xfrm>
          <a:prstGeom prst="rect">
            <a:avLst/>
          </a:prstGeom>
        </p:spPr>
        <p:txBody>
          <a:bodyPr wrap="square">
            <a:spAutoFit/>
          </a:bodyPr>
          <a:lstStyle/>
          <a:p>
            <a:r>
              <a:rPr lang="en-US" sz="3600" dirty="0"/>
              <a:t>Quality is part of Innovation</a:t>
            </a:r>
          </a:p>
          <a:p>
            <a:endParaRPr lang="en-US" sz="3600" dirty="0"/>
          </a:p>
          <a:p>
            <a:r>
              <a:rPr lang="en-US" sz="3600" dirty="0"/>
              <a:t>Only those who innovate will survive</a:t>
            </a:r>
          </a:p>
          <a:p>
            <a:endParaRPr lang="en-US" sz="3600" dirty="0"/>
          </a:p>
          <a:p>
            <a:r>
              <a:rPr lang="en-US" sz="3600" dirty="0"/>
              <a:t>Innovation is based on core values, innovation is not tinkering – equity, collaborative work, cooperation, team culture, respect - ingredients for innovation</a:t>
            </a:r>
          </a:p>
          <a:p>
            <a:endParaRPr lang="en-US" dirty="0"/>
          </a:p>
        </p:txBody>
      </p:sp>
    </p:spTree>
    <p:extLst>
      <p:ext uri="{BB962C8B-B14F-4D97-AF65-F5344CB8AC3E}">
        <p14:creationId xmlns:p14="http://schemas.microsoft.com/office/powerpoint/2010/main" val="407811471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274638"/>
            <a:ext cx="8229600" cy="1143000"/>
          </a:xfrm>
          <a:prstGeom prst="rect">
            <a:avLst/>
          </a:prstGeom>
        </p:spPr>
        <p:txBody>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mtClean="0"/>
              <a:t>Risks and Uncertainties		</a:t>
            </a:r>
            <a:endParaRPr lang="en-US" dirty="0"/>
          </a:p>
        </p:txBody>
      </p:sp>
      <p:sp>
        <p:nvSpPr>
          <p:cNvPr id="3" name="Content Placeholder 2"/>
          <p:cNvSpPr txBox="1">
            <a:spLocks/>
          </p:cNvSpPr>
          <p:nvPr/>
        </p:nvSpPr>
        <p:spPr>
          <a:xfrm>
            <a:off x="457200" y="1600200"/>
            <a:ext cx="8229600" cy="4525963"/>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dirty="0" smtClean="0"/>
              <a:t>Risk Societies</a:t>
            </a:r>
          </a:p>
          <a:p>
            <a:endParaRPr lang="en-US" dirty="0" smtClean="0"/>
          </a:p>
          <a:p>
            <a:r>
              <a:rPr lang="en-US" dirty="0" smtClean="0"/>
              <a:t>Uncertainty Science</a:t>
            </a:r>
          </a:p>
          <a:p>
            <a:endParaRPr lang="en-US" dirty="0" smtClean="0"/>
          </a:p>
          <a:p>
            <a:r>
              <a:rPr lang="en-US" dirty="0" smtClean="0"/>
              <a:t>Working with Uncertainties- Creative approaches and resilience</a:t>
            </a:r>
          </a:p>
          <a:p>
            <a:endParaRPr lang="en-US" dirty="0" smtClean="0"/>
          </a:p>
          <a:p>
            <a:pPr marL="0" indent="0">
              <a:buFont typeface="Arial"/>
              <a:buNone/>
            </a:pPr>
            <a:endParaRPr lang="en-US" dirty="0" smtClean="0"/>
          </a:p>
          <a:p>
            <a:endParaRPr lang="en-US" dirty="0" smtClean="0"/>
          </a:p>
          <a:p>
            <a:pPr marL="0" indent="0">
              <a:buFont typeface="Arial"/>
              <a:buNone/>
            </a:pPr>
            <a:endParaRPr lang="en-US" dirty="0"/>
          </a:p>
        </p:txBody>
      </p:sp>
    </p:spTree>
    <p:extLst>
      <p:ext uri="{BB962C8B-B14F-4D97-AF65-F5344CB8AC3E}">
        <p14:creationId xmlns:p14="http://schemas.microsoft.com/office/powerpoint/2010/main" val="4070840429"/>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smtClean="0"/>
              <a:t/>
            </a:r>
            <a:br>
              <a:rPr lang="en-US" sz="4000" dirty="0" smtClean="0"/>
            </a:br>
            <a:r>
              <a:rPr lang="en-US" sz="4000" dirty="0" smtClean="0"/>
              <a:t>By way of a Conclusion</a:t>
            </a:r>
            <a:br>
              <a:rPr lang="en-US" sz="4000" dirty="0" smtClean="0"/>
            </a:br>
            <a:r>
              <a:rPr lang="en-US" sz="4000" dirty="0" smtClean="0"/>
              <a:t>The Way Ahead-What Endures?</a:t>
            </a:r>
            <a:br>
              <a:rPr lang="en-US" sz="4000" dirty="0" smtClean="0"/>
            </a:br>
            <a:endParaRPr lang="en-US" dirty="0"/>
          </a:p>
        </p:txBody>
      </p:sp>
      <p:sp>
        <p:nvSpPr>
          <p:cNvPr id="3" name="Content Placeholder 2"/>
          <p:cNvSpPr>
            <a:spLocks noGrp="1"/>
          </p:cNvSpPr>
          <p:nvPr>
            <p:ph idx="1"/>
          </p:nvPr>
        </p:nvSpPr>
        <p:spPr/>
        <p:txBody>
          <a:bodyPr>
            <a:normAutofit lnSpcReduction="10000"/>
          </a:bodyPr>
          <a:lstStyle/>
          <a:p>
            <a:r>
              <a:rPr lang="en-US" dirty="0" smtClean="0"/>
              <a:t>Reputation</a:t>
            </a:r>
          </a:p>
          <a:p>
            <a:r>
              <a:rPr lang="en-US" dirty="0" smtClean="0"/>
              <a:t>Credibility</a:t>
            </a:r>
          </a:p>
          <a:p>
            <a:r>
              <a:rPr lang="en-US" dirty="0" smtClean="0"/>
              <a:t>Integrity</a:t>
            </a:r>
          </a:p>
          <a:p>
            <a:r>
              <a:rPr lang="en-US" dirty="0" smtClean="0"/>
              <a:t>Commitment to Values and </a:t>
            </a:r>
            <a:r>
              <a:rPr lang="en-US" dirty="0" smtClean="0"/>
              <a:t>Society- The 3Es</a:t>
            </a:r>
          </a:p>
          <a:p>
            <a:pPr marL="0" indent="0">
              <a:buNone/>
            </a:pPr>
            <a:r>
              <a:rPr lang="en-US" dirty="0"/>
              <a:t> </a:t>
            </a:r>
            <a:r>
              <a:rPr lang="en-US" dirty="0" smtClean="0"/>
              <a:t>   Et</a:t>
            </a:r>
            <a:r>
              <a:rPr lang="en-US" dirty="0" smtClean="0"/>
              <a:t>hics, Equity and Excellence</a:t>
            </a:r>
            <a:endParaRPr lang="en-US" dirty="0" smtClean="0"/>
          </a:p>
          <a:p>
            <a:r>
              <a:rPr lang="en-US" dirty="0" smtClean="0"/>
              <a:t>Engagement and being capable of engagement</a:t>
            </a:r>
          </a:p>
          <a:p>
            <a:r>
              <a:rPr lang="en-US" dirty="0" smtClean="0"/>
              <a:t>Making Change Happen- Transacting Change</a:t>
            </a:r>
          </a:p>
          <a:p>
            <a:endParaRPr lang="en-US" dirty="0" smtClean="0"/>
          </a:p>
          <a:p>
            <a:endParaRPr lang="en-US" dirty="0"/>
          </a:p>
        </p:txBody>
      </p:sp>
    </p:spTree>
    <p:extLst>
      <p:ext uri="{BB962C8B-B14F-4D97-AF65-F5344CB8AC3E}">
        <p14:creationId xmlns:p14="http://schemas.microsoft.com/office/powerpoint/2010/main" val="330039722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noChangeArrowheads="1"/>
          </p:cNvSpPr>
          <p:nvPr>
            <p:ph type="title"/>
          </p:nvPr>
        </p:nvSpPr>
        <p:spPr>
          <a:xfrm>
            <a:off x="228600" y="228600"/>
            <a:ext cx="8610600" cy="1447800"/>
          </a:xfrm>
        </p:spPr>
        <p:txBody>
          <a:bodyPr/>
          <a:lstStyle/>
          <a:p>
            <a:pPr eaLnBrk="1" hangingPunct="1"/>
            <a:r>
              <a:rPr lang="en-US" altLang="ko-KR" sz="2400" dirty="0">
                <a:latin typeface="Helvetica" charset="0"/>
                <a:ea typeface="ＭＳ Ｐゴシック" charset="0"/>
                <a:cs typeface="ＭＳ Ｐゴシック" charset="0"/>
              </a:rPr>
              <a:t>Macro-Institutional Challenges and Global and Planetary Inter-linkages – Issues </a:t>
            </a:r>
            <a:r>
              <a:rPr lang="en-US" altLang="ko-KR" sz="2400" dirty="0" smtClean="0">
                <a:latin typeface="Helvetica" charset="0"/>
                <a:ea typeface="ＭＳ Ｐゴシック" charset="0"/>
                <a:cs typeface="ＭＳ Ｐゴシック" charset="0"/>
              </a:rPr>
              <a:t>such </a:t>
            </a:r>
            <a:r>
              <a:rPr lang="en-US" altLang="ko-KR" sz="2400" dirty="0">
                <a:latin typeface="Helvetica" charset="0"/>
                <a:ea typeface="ＭＳ Ｐゴシック" charset="0"/>
                <a:cs typeface="ＭＳ Ｐゴシック" charset="0"/>
              </a:rPr>
              <a:t>as Global Warming and impacts on  local </a:t>
            </a:r>
            <a:r>
              <a:rPr lang="en-GB" altLang="ko-KR" sz="2400" dirty="0">
                <a:latin typeface="Helvetica" charset="0"/>
                <a:ea typeface="ＭＳ Ｐゴシック" charset="0"/>
                <a:cs typeface="ＭＳ Ｐゴシック" charset="0"/>
              </a:rPr>
              <a:t>unsustainability</a:t>
            </a:r>
            <a:r>
              <a:rPr lang="en-US" altLang="ko-KR" sz="2400" dirty="0">
                <a:latin typeface="Helvetica" charset="0"/>
                <a:ea typeface="ＭＳ Ｐゴシック" charset="0"/>
                <a:cs typeface="ＭＳ Ｐゴシック" charset="0"/>
              </a:rPr>
              <a:t> and livelihoods</a:t>
            </a:r>
            <a:endParaRPr lang="en-US" altLang="ko-KR" sz="2800" dirty="0">
              <a:latin typeface="Helvetica" charset="0"/>
              <a:ea typeface="ＭＳ Ｐゴシック" charset="0"/>
              <a:cs typeface="ＭＳ Ｐゴシック" charset="0"/>
            </a:endParaRPr>
          </a:p>
        </p:txBody>
      </p:sp>
      <p:sp>
        <p:nvSpPr>
          <p:cNvPr id="44034" name="Rectangle 3"/>
          <p:cNvSpPr>
            <a:spLocks noGrp="1" noChangeArrowheads="1"/>
          </p:cNvSpPr>
          <p:nvPr>
            <p:ph type="body" idx="1"/>
          </p:nvPr>
        </p:nvSpPr>
        <p:spPr>
          <a:xfrm>
            <a:off x="228600" y="1981200"/>
            <a:ext cx="8915400" cy="4876800"/>
          </a:xfrm>
        </p:spPr>
        <p:txBody>
          <a:bodyPr/>
          <a:lstStyle/>
          <a:p>
            <a:pPr eaLnBrk="1" hangingPunct="1">
              <a:lnSpc>
                <a:spcPct val="90000"/>
              </a:lnSpc>
              <a:buFont typeface="Wingdings" charset="0"/>
              <a:buNone/>
            </a:pPr>
            <a:r>
              <a:rPr lang="en-US" altLang="ko-KR" sz="2000">
                <a:latin typeface="Helvetica" charset="0"/>
                <a:ea typeface="ＭＳ Ｐゴシック" charset="0"/>
                <a:cs typeface="ＭＳ Ｐゴシック" charset="0"/>
              </a:rPr>
              <a:t>   </a:t>
            </a:r>
            <a:r>
              <a:rPr lang="en-US" altLang="ko-KR" sz="2400">
                <a:latin typeface="Helvetica" charset="0"/>
                <a:ea typeface="ＭＳ Ｐゴシック" charset="0"/>
                <a:cs typeface="ＭＳ Ｐゴシック" charset="0"/>
              </a:rPr>
              <a:t>Impacts caused by global warming are on a global     and planetary scale and affects planet earth as an     ecosystem. Mitigation has to be done by humankind  as a whole. This requires giving new meaning to the concept of ‘Learning to live together’ not only between human beings but between humans and sentient beings (nature)</a:t>
            </a:r>
          </a:p>
          <a:p>
            <a:pPr eaLnBrk="1" hangingPunct="1">
              <a:lnSpc>
                <a:spcPct val="90000"/>
              </a:lnSpc>
              <a:buFont typeface="Wingdings" charset="0"/>
              <a:buNone/>
            </a:pPr>
            <a:endParaRPr lang="en-US" altLang="ko-KR" sz="2400">
              <a:latin typeface="Helvetica" charset="0"/>
              <a:ea typeface="ＭＳ Ｐゴシック" charset="0"/>
              <a:cs typeface="ＭＳ Ｐゴシック" charset="0"/>
            </a:endParaRPr>
          </a:p>
          <a:p>
            <a:pPr eaLnBrk="1" hangingPunct="1">
              <a:lnSpc>
                <a:spcPct val="90000"/>
              </a:lnSpc>
              <a:buFont typeface="Wingdings" charset="0"/>
              <a:buNone/>
            </a:pPr>
            <a:r>
              <a:rPr lang="en-US" altLang="ko-KR" sz="2400">
                <a:latin typeface="Helvetica" charset="0"/>
                <a:ea typeface="ＭＳ Ｐゴシック" charset="0"/>
                <a:cs typeface="ＭＳ Ｐゴシック" charset="0"/>
              </a:rPr>
              <a:t>   Impacts on livelihoods and the resulting poverty, hunger and destitution needs to be addressed through a new ethic of living sustainably.</a:t>
            </a:r>
          </a:p>
          <a:p>
            <a:pPr eaLnBrk="1" hangingPunct="1">
              <a:lnSpc>
                <a:spcPct val="90000"/>
              </a:lnSpc>
              <a:buFont typeface="Wingdings" charset="0"/>
              <a:buNone/>
            </a:pPr>
            <a:endParaRPr lang="en-US" altLang="ko-KR" sz="2400">
              <a:latin typeface="Helvetica" charset="0"/>
              <a:ea typeface="ＭＳ Ｐゴシック" charset="0"/>
              <a:cs typeface="ＭＳ Ｐゴシック" charset="0"/>
            </a:endParaRPr>
          </a:p>
          <a:p>
            <a:pPr eaLnBrk="1" hangingPunct="1">
              <a:lnSpc>
                <a:spcPct val="90000"/>
              </a:lnSpc>
              <a:buFont typeface="Wingdings" charset="0"/>
              <a:buNone/>
            </a:pPr>
            <a:r>
              <a:rPr lang="en-US" altLang="ko-KR" sz="2400">
                <a:latin typeface="Helvetica" charset="0"/>
                <a:ea typeface="ＭＳ Ｐゴシック" charset="0"/>
                <a:cs typeface="ＭＳ Ｐゴシック" charset="0"/>
              </a:rPr>
              <a:t>   A new ethic built around social justice, democracy, peace and ecological integrity.</a:t>
            </a:r>
          </a:p>
        </p:txBody>
      </p:sp>
    </p:spTree>
    <p:extLst>
      <p:ext uri="{BB962C8B-B14F-4D97-AF65-F5344CB8AC3E}">
        <p14:creationId xmlns:p14="http://schemas.microsoft.com/office/powerpoint/2010/main" val="109584824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title" idx="4294967295"/>
          </p:nvPr>
        </p:nvSpPr>
        <p:spPr>
          <a:xfrm>
            <a:off x="304800" y="92609"/>
            <a:ext cx="8729663" cy="6536791"/>
          </a:xfrm>
        </p:spPr>
        <p:txBody>
          <a:bodyPr>
            <a:normAutofit/>
          </a:bodyPr>
          <a:lstStyle/>
          <a:p>
            <a:pPr eaLnBrk="1" hangingPunct="1"/>
            <a:r>
              <a:rPr lang="en-GB" sz="3200" dirty="0" smtClean="0">
                <a:solidFill>
                  <a:srgbClr val="000000"/>
                </a:solidFill>
                <a:latin typeface="Helvetica" charset="0"/>
                <a:ea typeface="ＭＳ Ｐゴシック" charset="0"/>
                <a:cs typeface="ＭＳ Ｐゴシック" charset="0"/>
              </a:rPr>
              <a:t/>
            </a:r>
            <a:br>
              <a:rPr lang="en-GB" sz="3200" dirty="0" smtClean="0">
                <a:solidFill>
                  <a:srgbClr val="000000"/>
                </a:solidFill>
                <a:latin typeface="Helvetica" charset="0"/>
                <a:ea typeface="ＭＳ Ｐゴシック" charset="0"/>
                <a:cs typeface="ＭＳ Ｐゴシック" charset="0"/>
              </a:rPr>
            </a:br>
            <a:r>
              <a:rPr lang="en-GB" sz="3200" dirty="0" smtClean="0">
                <a:solidFill>
                  <a:srgbClr val="000000"/>
                </a:solidFill>
                <a:latin typeface="Helvetica" charset="0"/>
                <a:ea typeface="ＭＳ Ｐゴシック" charset="0"/>
                <a:cs typeface="ＭＳ Ｐゴシック" charset="0"/>
              </a:rPr>
              <a:t/>
            </a:r>
            <a:br>
              <a:rPr lang="en-GB" sz="3200" dirty="0" smtClean="0">
                <a:solidFill>
                  <a:srgbClr val="000000"/>
                </a:solidFill>
                <a:latin typeface="Helvetica" charset="0"/>
                <a:ea typeface="ＭＳ Ｐゴシック" charset="0"/>
                <a:cs typeface="ＭＳ Ｐゴシック" charset="0"/>
              </a:rPr>
            </a:br>
            <a:r>
              <a:rPr lang="en-GB" sz="3200" dirty="0" smtClean="0">
                <a:solidFill>
                  <a:srgbClr val="000000"/>
                </a:solidFill>
                <a:latin typeface="Helvetica" charset="0"/>
                <a:ea typeface="ＭＳ Ｐゴシック" charset="0"/>
                <a:cs typeface="ＭＳ Ｐゴシック" charset="0"/>
              </a:rPr>
              <a:t>To </a:t>
            </a:r>
            <a:r>
              <a:rPr lang="en-GB" sz="3200" dirty="0">
                <a:solidFill>
                  <a:srgbClr val="000000"/>
                </a:solidFill>
                <a:latin typeface="Helvetica" charset="0"/>
                <a:ea typeface="ＭＳ Ｐゴシック" charset="0"/>
                <a:cs typeface="ＭＳ Ｐゴシック" charset="0"/>
              </a:rPr>
              <a:t>respect and protect the earth and its environment </a:t>
            </a:r>
            <a:r>
              <a:rPr lang="en-GB" sz="3200" dirty="0" smtClean="0">
                <a:solidFill>
                  <a:srgbClr val="000000"/>
                </a:solidFill>
                <a:latin typeface="Helvetica" charset="0"/>
                <a:ea typeface="ＭＳ Ｐゴシック" charset="0"/>
                <a:cs typeface="ＭＳ Ｐゴシック" charset="0"/>
              </a:rPr>
              <a:t/>
            </a:r>
            <a:br>
              <a:rPr lang="en-GB" sz="3200" dirty="0" smtClean="0">
                <a:solidFill>
                  <a:srgbClr val="000000"/>
                </a:solidFill>
                <a:latin typeface="Helvetica" charset="0"/>
                <a:ea typeface="ＭＳ Ｐゴシック" charset="0"/>
                <a:cs typeface="ＭＳ Ｐゴシック" charset="0"/>
              </a:rPr>
            </a:br>
            <a:r>
              <a:rPr lang="en-GB" sz="3200" dirty="0" smtClean="0">
                <a:solidFill>
                  <a:srgbClr val="000000"/>
                </a:solidFill>
                <a:latin typeface="Helvetica" charset="0"/>
                <a:ea typeface="ＭＳ Ｐゴシック" charset="0"/>
                <a:cs typeface="ＭＳ Ｐゴシック" charset="0"/>
              </a:rPr>
              <a:t/>
            </a:r>
            <a:br>
              <a:rPr lang="en-GB" sz="3200" dirty="0" smtClean="0">
                <a:solidFill>
                  <a:srgbClr val="000000"/>
                </a:solidFill>
                <a:latin typeface="Helvetica" charset="0"/>
                <a:ea typeface="ＭＳ Ｐゴシック" charset="0"/>
                <a:cs typeface="ＭＳ Ｐゴシック" charset="0"/>
              </a:rPr>
            </a:br>
            <a:r>
              <a:rPr lang="en-GB" sz="3200" dirty="0" smtClean="0">
                <a:solidFill>
                  <a:srgbClr val="000000"/>
                </a:solidFill>
                <a:latin typeface="Helvetica" charset="0"/>
                <a:ea typeface="ＭＳ Ｐゴシック" charset="0"/>
                <a:cs typeface="ＭＳ Ｐゴシック" charset="0"/>
              </a:rPr>
              <a:t>To </a:t>
            </a:r>
            <a:r>
              <a:rPr lang="en-GB" sz="3200" dirty="0">
                <a:solidFill>
                  <a:srgbClr val="000000"/>
                </a:solidFill>
                <a:latin typeface="Helvetica" charset="0"/>
                <a:ea typeface="ＭＳ Ｐゴシック" charset="0"/>
                <a:cs typeface="ＭＳ Ｐゴシック" charset="0"/>
              </a:rPr>
              <a:t>adopt behaviours and practices that restrain and minimise our ecological footprint on the  world around us without depriving us of  opportunities for development and </a:t>
            </a:r>
            <a:r>
              <a:rPr lang="en-GB" sz="3200" dirty="0" smtClean="0">
                <a:solidFill>
                  <a:srgbClr val="000000"/>
                </a:solidFill>
                <a:latin typeface="Helvetica" charset="0"/>
                <a:ea typeface="ＭＳ Ｐゴシック" charset="0"/>
                <a:cs typeface="ＭＳ Ｐゴシック" charset="0"/>
              </a:rPr>
              <a:t>fulfilment</a:t>
            </a:r>
            <a:r>
              <a:rPr lang="en-GB" sz="3200" dirty="0">
                <a:solidFill>
                  <a:srgbClr val="000000"/>
                </a:solidFill>
                <a:latin typeface="Helvetica" charset="0"/>
                <a:ea typeface="ＭＳ Ｐゴシック" charset="0"/>
                <a:cs typeface="ＭＳ Ｐゴシック" charset="0"/>
              </a:rPr>
              <a:t>;</a:t>
            </a:r>
            <a:br>
              <a:rPr lang="en-GB" sz="3200" dirty="0">
                <a:solidFill>
                  <a:srgbClr val="000000"/>
                </a:solidFill>
                <a:latin typeface="Helvetica" charset="0"/>
                <a:ea typeface="ＭＳ Ｐゴシック" charset="0"/>
                <a:cs typeface="ＭＳ Ｐゴシック" charset="0"/>
              </a:rPr>
            </a:br>
            <a:r>
              <a:rPr lang="en-GB" sz="3200" dirty="0" smtClean="0">
                <a:solidFill>
                  <a:srgbClr val="000000"/>
                </a:solidFill>
                <a:latin typeface="Helvetica" charset="0"/>
                <a:ea typeface="ＭＳ Ｐゴシック" charset="0"/>
                <a:cs typeface="ＭＳ Ｐゴシック" charset="0"/>
              </a:rPr>
              <a:t/>
            </a:r>
            <a:br>
              <a:rPr lang="en-GB" sz="3200" dirty="0" smtClean="0">
                <a:solidFill>
                  <a:srgbClr val="000000"/>
                </a:solidFill>
                <a:latin typeface="Helvetica" charset="0"/>
                <a:ea typeface="ＭＳ Ｐゴシック" charset="0"/>
                <a:cs typeface="ＭＳ Ｐゴシック" charset="0"/>
              </a:rPr>
            </a:br>
            <a:r>
              <a:rPr lang="en-GB" sz="3200" dirty="0" smtClean="0">
                <a:solidFill>
                  <a:srgbClr val="000000"/>
                </a:solidFill>
                <a:latin typeface="Helvetica" charset="0"/>
                <a:ea typeface="ＭＳ Ｐゴシック" charset="0"/>
                <a:cs typeface="ＭＳ Ｐゴシック" charset="0"/>
              </a:rPr>
              <a:t>To </a:t>
            </a:r>
            <a:r>
              <a:rPr lang="en-GB" sz="3200" dirty="0">
                <a:solidFill>
                  <a:srgbClr val="000000"/>
                </a:solidFill>
                <a:latin typeface="Helvetica" charset="0"/>
                <a:ea typeface="ＭＳ Ｐゴシック" charset="0"/>
                <a:cs typeface="ＭＳ Ｐゴシック" charset="0"/>
              </a:rPr>
              <a:t>co exist and cooperate with nature whenever  possible, rather than always seeking to  conquer it and control it. </a:t>
            </a:r>
            <a:endParaRPr lang="en-GB" sz="3200" b="1" dirty="0">
              <a:solidFill>
                <a:srgbClr val="000000"/>
              </a:solidFill>
              <a:latin typeface="Arial" charset="0"/>
              <a:ea typeface="ＭＳ Ｐゴシック" charset="0"/>
              <a:cs typeface="ＭＳ Ｐゴシック" charset="0"/>
            </a:endParaRPr>
          </a:p>
        </p:txBody>
      </p:sp>
      <p:sp>
        <p:nvSpPr>
          <p:cNvPr id="32770" name="Rectangle 3"/>
          <p:cNvSpPr>
            <a:spLocks noChangeArrowheads="1"/>
          </p:cNvSpPr>
          <p:nvPr/>
        </p:nvSpPr>
        <p:spPr bwMode="auto">
          <a:xfrm>
            <a:off x="304801" y="92609"/>
            <a:ext cx="8611012"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en-GB" sz="4400" dirty="0">
                <a:solidFill>
                  <a:srgbClr val="000000"/>
                </a:solidFill>
                <a:latin typeface="Helvetica" charset="0"/>
              </a:rPr>
              <a:t>To live sustainably</a:t>
            </a:r>
            <a:endParaRPr lang="en-US" sz="3200" dirty="0">
              <a:solidFill>
                <a:srgbClr val="000000"/>
              </a:solidFill>
              <a:latin typeface="Helvetica" charset="0"/>
            </a:endParaRPr>
          </a:p>
        </p:txBody>
      </p:sp>
    </p:spTree>
    <p:extLst>
      <p:ext uri="{BB962C8B-B14F-4D97-AF65-F5344CB8AC3E}">
        <p14:creationId xmlns:p14="http://schemas.microsoft.com/office/powerpoint/2010/main" val="24144094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Grp="1" noChangeArrowheads="1"/>
          </p:cNvSpPr>
          <p:nvPr>
            <p:ph type="title"/>
          </p:nvPr>
        </p:nvSpPr>
        <p:spPr>
          <a:xfrm>
            <a:off x="457200" y="457200"/>
            <a:ext cx="8162925" cy="1090613"/>
          </a:xfrm>
        </p:spPr>
        <p:txBody>
          <a:bodyPr>
            <a:normAutofit fontScale="90000"/>
          </a:bodyPr>
          <a:lstStyle/>
          <a:p>
            <a:pPr eaLnBrk="1" hangingPunct="1"/>
            <a:r>
              <a:rPr lang="en-US" altLang="ko-KR" sz="3600">
                <a:latin typeface="Helvetica" charset="0"/>
                <a:ea typeface="ＭＳ Ｐゴシック" charset="0"/>
                <a:cs typeface="ＭＳ Ｐゴシック" charset="0"/>
              </a:rPr>
              <a:t>Lifestyle Issues – Urbanization,        Lifestyles and Consumption</a:t>
            </a:r>
          </a:p>
        </p:txBody>
      </p:sp>
      <p:sp>
        <p:nvSpPr>
          <p:cNvPr id="45058" name="Rectangle 3"/>
          <p:cNvSpPr>
            <a:spLocks noGrp="1" noChangeArrowheads="1"/>
          </p:cNvSpPr>
          <p:nvPr>
            <p:ph type="body" idx="1"/>
          </p:nvPr>
        </p:nvSpPr>
        <p:spPr>
          <a:xfrm>
            <a:off x="457200" y="2286000"/>
            <a:ext cx="8229600" cy="4267200"/>
          </a:xfrm>
        </p:spPr>
        <p:txBody>
          <a:bodyPr/>
          <a:lstStyle/>
          <a:p>
            <a:pPr eaLnBrk="1" hangingPunct="1">
              <a:lnSpc>
                <a:spcPct val="90000"/>
              </a:lnSpc>
            </a:pPr>
            <a:r>
              <a:rPr lang="en-US" altLang="ko-KR" sz="2400">
                <a:latin typeface="Helvetica" charset="0"/>
                <a:ea typeface="ＭＳ Ｐゴシック" charset="0"/>
                <a:cs typeface="ＭＳ Ｐゴシック" charset="0"/>
              </a:rPr>
              <a:t>Closely related to the issues of global warming, livelihood destruction, persistent    poverty, malnutrition caused by hunger are issues related to the affluence and wealth of a minority. These are lifestyle issues and the values associated with consumer lifestyles. </a:t>
            </a:r>
          </a:p>
          <a:p>
            <a:pPr eaLnBrk="1" hangingPunct="1">
              <a:lnSpc>
                <a:spcPct val="90000"/>
              </a:lnSpc>
              <a:buFont typeface="Wingdings" charset="0"/>
              <a:buNone/>
            </a:pPr>
            <a:endParaRPr lang="en-US" altLang="ko-KR" sz="2400">
              <a:latin typeface="Helvetica" charset="0"/>
              <a:ea typeface="ＭＳ Ｐゴシック" charset="0"/>
              <a:cs typeface="ＭＳ Ｐゴシック" charset="0"/>
            </a:endParaRPr>
          </a:p>
          <a:p>
            <a:pPr eaLnBrk="1" hangingPunct="1">
              <a:lnSpc>
                <a:spcPct val="90000"/>
              </a:lnSpc>
            </a:pPr>
            <a:r>
              <a:rPr lang="en-US" altLang="ko-KR" sz="2400">
                <a:latin typeface="Helvetica" charset="0"/>
                <a:ea typeface="ＭＳ Ｐゴシック" charset="0"/>
                <a:cs typeface="ＭＳ Ｐゴシック" charset="0"/>
              </a:rPr>
              <a:t>We live in a world where ill health and malnutrition caused by lack of access to livelihood and food coexists with the malnutrition of excess and modern epidemics of obesity caused by over consumption of the affluent, the latter affecting close to 400 million.</a:t>
            </a:r>
          </a:p>
        </p:txBody>
      </p:sp>
    </p:spTree>
    <p:extLst>
      <p:ext uri="{BB962C8B-B14F-4D97-AF65-F5344CB8AC3E}">
        <p14:creationId xmlns:p14="http://schemas.microsoft.com/office/powerpoint/2010/main" val="2661498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ChangeArrowheads="1"/>
          </p:cNvSpPr>
          <p:nvPr>
            <p:ph type="body" idx="1"/>
          </p:nvPr>
        </p:nvSpPr>
        <p:spPr>
          <a:xfrm>
            <a:off x="762000" y="381000"/>
            <a:ext cx="8001000" cy="6019800"/>
          </a:xfrm>
        </p:spPr>
        <p:txBody>
          <a:bodyPr/>
          <a:lstStyle/>
          <a:p>
            <a:pPr eaLnBrk="1" hangingPunct="1">
              <a:lnSpc>
                <a:spcPct val="90000"/>
              </a:lnSpc>
            </a:pPr>
            <a:endParaRPr lang="en-GB" sz="2400" dirty="0">
              <a:solidFill>
                <a:srgbClr val="000000"/>
              </a:solidFill>
              <a:latin typeface="Helvetica" charset="0"/>
              <a:ea typeface="ＭＳ Ｐゴシック" charset="0"/>
              <a:cs typeface="ＭＳ Ｐゴシック" charset="0"/>
            </a:endParaRPr>
          </a:p>
          <a:p>
            <a:pPr eaLnBrk="1" hangingPunct="1"/>
            <a:endParaRPr lang="en-GB" dirty="0">
              <a:latin typeface="Helvetica" charset="0"/>
              <a:ea typeface="ＭＳ Ｐゴシック" charset="0"/>
              <a:cs typeface="ＭＳ Ｐゴシック" charset="0"/>
            </a:endParaRPr>
          </a:p>
          <a:p>
            <a:pPr eaLnBrk="1" hangingPunct="1">
              <a:buFont typeface="Wingdings" charset="0"/>
              <a:buNone/>
            </a:pPr>
            <a:endParaRPr lang="en-GB" dirty="0">
              <a:latin typeface="Helvetica" charset="0"/>
              <a:ea typeface="ＭＳ Ｐゴシック" charset="0"/>
              <a:cs typeface="ＭＳ Ｐゴシック" charset="0"/>
            </a:endParaRPr>
          </a:p>
        </p:txBody>
      </p:sp>
      <p:sp>
        <p:nvSpPr>
          <p:cNvPr id="29698" name="Rectangle 5"/>
          <p:cNvSpPr>
            <a:spLocks noGrp="1" noChangeArrowheads="1"/>
          </p:cNvSpPr>
          <p:nvPr>
            <p:ph type="title"/>
          </p:nvPr>
        </p:nvSpPr>
        <p:spPr>
          <a:xfrm>
            <a:off x="685800" y="609600"/>
            <a:ext cx="7924800" cy="6019800"/>
          </a:xfrm>
        </p:spPr>
        <p:txBody>
          <a:bodyPr anchor="t">
            <a:normAutofit fontScale="90000"/>
          </a:bodyPr>
          <a:lstStyle/>
          <a:p>
            <a:pPr eaLnBrk="1" hangingPunct="1"/>
            <a:r>
              <a:rPr lang="en-GB" sz="3100" dirty="0">
                <a:solidFill>
                  <a:srgbClr val="000000"/>
                </a:solidFill>
                <a:latin typeface="Helvetica" charset="0"/>
                <a:ea typeface="ＭＳ Ｐゴシック" charset="0"/>
                <a:cs typeface="ＭＳ Ｐゴシック" charset="0"/>
              </a:rPr>
              <a:t>A very important contribution of the </a:t>
            </a:r>
            <a:r>
              <a:rPr lang="en-GB" sz="3100" dirty="0" err="1">
                <a:solidFill>
                  <a:srgbClr val="000000"/>
                </a:solidFill>
                <a:latin typeface="Helvetica" charset="0"/>
                <a:ea typeface="ＭＳ Ｐゴシック" charset="0"/>
                <a:cs typeface="ＭＳ Ｐゴシック" charset="0"/>
              </a:rPr>
              <a:t>Delors</a:t>
            </a:r>
            <a:r>
              <a:rPr lang="en-GB" sz="3100" dirty="0">
                <a:solidFill>
                  <a:srgbClr val="000000"/>
                </a:solidFill>
                <a:latin typeface="Helvetica" charset="0"/>
                <a:ea typeface="ＭＳ Ｐゴシック" charset="0"/>
                <a:cs typeface="ＭＳ Ｐゴシック" charset="0"/>
              </a:rPr>
              <a:t> Commission and for which it has become famous, is its emphasis on the Four Pillars of Education. </a:t>
            </a:r>
            <a:br>
              <a:rPr lang="en-GB" sz="3100" dirty="0">
                <a:solidFill>
                  <a:srgbClr val="000000"/>
                </a:solidFill>
                <a:latin typeface="Helvetica" charset="0"/>
                <a:ea typeface="ＭＳ Ｐゴシック" charset="0"/>
                <a:cs typeface="ＭＳ Ｐゴシック" charset="0"/>
              </a:rPr>
            </a:br>
            <a:r>
              <a:rPr lang="en-GB" sz="2700" dirty="0" smtClean="0">
                <a:solidFill>
                  <a:srgbClr val="000000"/>
                </a:solidFill>
                <a:latin typeface="Helvetica" charset="0"/>
                <a:ea typeface="ＭＳ Ｐゴシック" charset="0"/>
                <a:cs typeface="ＭＳ Ｐゴシック" charset="0"/>
              </a:rPr>
              <a:t/>
            </a:r>
            <a:br>
              <a:rPr lang="en-GB" sz="2700" dirty="0" smtClean="0">
                <a:solidFill>
                  <a:srgbClr val="000000"/>
                </a:solidFill>
                <a:latin typeface="Helvetica" charset="0"/>
                <a:ea typeface="ＭＳ Ｐゴシック" charset="0"/>
                <a:cs typeface="ＭＳ Ｐゴシック" charset="0"/>
              </a:rPr>
            </a:br>
            <a:r>
              <a:rPr lang="en-GB" sz="3200" dirty="0" smtClean="0">
                <a:solidFill>
                  <a:srgbClr val="000000"/>
                </a:solidFill>
                <a:latin typeface="Helvetica" charset="0"/>
                <a:ea typeface="ＭＳ Ｐゴシック" charset="0"/>
                <a:cs typeface="ＭＳ Ｐゴシック" charset="0"/>
              </a:rPr>
              <a:t>These </a:t>
            </a:r>
            <a:r>
              <a:rPr lang="en-GB" sz="3200" dirty="0">
                <a:solidFill>
                  <a:srgbClr val="000000"/>
                </a:solidFill>
                <a:latin typeface="Helvetica" charset="0"/>
                <a:ea typeface="ＭＳ Ｐゴシック" charset="0"/>
                <a:cs typeface="ＭＳ Ｐゴシック" charset="0"/>
              </a:rPr>
              <a:t>are: </a:t>
            </a:r>
            <a:br>
              <a:rPr lang="en-GB" sz="3200" dirty="0">
                <a:solidFill>
                  <a:srgbClr val="000000"/>
                </a:solidFill>
                <a:latin typeface="Helvetica" charset="0"/>
                <a:ea typeface="ＭＳ Ｐゴシック" charset="0"/>
                <a:cs typeface="ＭＳ Ｐゴシック" charset="0"/>
              </a:rPr>
            </a:br>
            <a:r>
              <a:rPr lang="en-GB" sz="3200" b="1" dirty="0">
                <a:solidFill>
                  <a:srgbClr val="000000"/>
                </a:solidFill>
                <a:latin typeface="Helvetica" charset="0"/>
                <a:ea typeface="ＭＳ Ｐゴシック" charset="0"/>
                <a:cs typeface="ＭＳ Ｐゴシック" charset="0"/>
              </a:rPr>
              <a:t>Learning to Live Together</a:t>
            </a:r>
            <a:br>
              <a:rPr lang="en-GB" sz="3200" b="1" dirty="0">
                <a:solidFill>
                  <a:srgbClr val="000000"/>
                </a:solidFill>
                <a:latin typeface="Helvetica" charset="0"/>
                <a:ea typeface="ＭＳ Ｐゴシック" charset="0"/>
                <a:cs typeface="ＭＳ Ｐゴシック" charset="0"/>
              </a:rPr>
            </a:br>
            <a:r>
              <a:rPr lang="en-GB" sz="3200" b="1" dirty="0">
                <a:solidFill>
                  <a:srgbClr val="000000"/>
                </a:solidFill>
                <a:latin typeface="Helvetica" charset="0"/>
                <a:ea typeface="ＭＳ Ｐゴシック" charset="0"/>
                <a:cs typeface="ＭＳ Ｐゴシック" charset="0"/>
              </a:rPr>
              <a:t/>
            </a:r>
            <a:br>
              <a:rPr lang="en-GB" sz="3200" b="1" dirty="0">
                <a:solidFill>
                  <a:srgbClr val="000000"/>
                </a:solidFill>
                <a:latin typeface="Helvetica" charset="0"/>
                <a:ea typeface="ＭＳ Ｐゴシック" charset="0"/>
                <a:cs typeface="ＭＳ Ｐゴシック" charset="0"/>
              </a:rPr>
            </a:br>
            <a:r>
              <a:rPr lang="en-GB" sz="3200" b="1" dirty="0">
                <a:solidFill>
                  <a:srgbClr val="000000"/>
                </a:solidFill>
                <a:latin typeface="Helvetica" charset="0"/>
                <a:ea typeface="ＭＳ Ｐゴシック" charset="0"/>
                <a:cs typeface="ＭＳ Ｐゴシック" charset="0"/>
              </a:rPr>
              <a:t>Learning to Know</a:t>
            </a:r>
            <a:br>
              <a:rPr lang="en-GB" sz="3200" b="1" dirty="0">
                <a:solidFill>
                  <a:srgbClr val="000000"/>
                </a:solidFill>
                <a:latin typeface="Helvetica" charset="0"/>
                <a:ea typeface="ＭＳ Ｐゴシック" charset="0"/>
                <a:cs typeface="ＭＳ Ｐゴシック" charset="0"/>
              </a:rPr>
            </a:br>
            <a:r>
              <a:rPr lang="en-GB" sz="3200" b="1" dirty="0">
                <a:solidFill>
                  <a:srgbClr val="000000"/>
                </a:solidFill>
                <a:latin typeface="Helvetica" charset="0"/>
                <a:ea typeface="ＭＳ Ｐゴシック" charset="0"/>
                <a:cs typeface="ＭＳ Ｐゴシック" charset="0"/>
              </a:rPr>
              <a:t/>
            </a:r>
            <a:br>
              <a:rPr lang="en-GB" sz="3200" b="1" dirty="0">
                <a:solidFill>
                  <a:srgbClr val="000000"/>
                </a:solidFill>
                <a:latin typeface="Helvetica" charset="0"/>
                <a:ea typeface="ＭＳ Ｐゴシック" charset="0"/>
                <a:cs typeface="ＭＳ Ｐゴシック" charset="0"/>
              </a:rPr>
            </a:br>
            <a:r>
              <a:rPr lang="en-GB" sz="3200" b="1" dirty="0">
                <a:solidFill>
                  <a:srgbClr val="000000"/>
                </a:solidFill>
                <a:latin typeface="Helvetica" charset="0"/>
                <a:ea typeface="ＭＳ Ｐゴシック" charset="0"/>
                <a:cs typeface="ＭＳ Ｐゴシック" charset="0"/>
              </a:rPr>
              <a:t>Learning to Do and</a:t>
            </a:r>
            <a:br>
              <a:rPr lang="en-GB" sz="3200" b="1" dirty="0">
                <a:solidFill>
                  <a:srgbClr val="000000"/>
                </a:solidFill>
                <a:latin typeface="Helvetica" charset="0"/>
                <a:ea typeface="ＭＳ Ｐゴシック" charset="0"/>
                <a:cs typeface="ＭＳ Ｐゴシック" charset="0"/>
              </a:rPr>
            </a:br>
            <a:r>
              <a:rPr lang="en-GB" sz="3200" b="1" dirty="0">
                <a:solidFill>
                  <a:srgbClr val="000000"/>
                </a:solidFill>
                <a:latin typeface="Helvetica" charset="0"/>
                <a:ea typeface="ＭＳ Ｐゴシック" charset="0"/>
                <a:cs typeface="ＭＳ Ｐゴシック" charset="0"/>
              </a:rPr>
              <a:t/>
            </a:r>
            <a:br>
              <a:rPr lang="en-GB" sz="3200" b="1" dirty="0">
                <a:solidFill>
                  <a:srgbClr val="000000"/>
                </a:solidFill>
                <a:latin typeface="Helvetica" charset="0"/>
                <a:ea typeface="ＭＳ Ｐゴシック" charset="0"/>
                <a:cs typeface="ＭＳ Ｐゴシック" charset="0"/>
              </a:rPr>
            </a:br>
            <a:r>
              <a:rPr lang="en-GB" sz="3200" b="1" dirty="0">
                <a:solidFill>
                  <a:srgbClr val="000000"/>
                </a:solidFill>
                <a:latin typeface="Helvetica" charset="0"/>
                <a:ea typeface="ＭＳ Ｐゴシック" charset="0"/>
                <a:cs typeface="ＭＳ Ｐゴシック" charset="0"/>
              </a:rPr>
              <a:t>Learning to Be. </a:t>
            </a:r>
            <a:br>
              <a:rPr lang="en-GB" sz="3200" b="1" dirty="0">
                <a:solidFill>
                  <a:srgbClr val="000000"/>
                </a:solidFill>
                <a:latin typeface="Helvetica" charset="0"/>
                <a:ea typeface="ＭＳ Ｐゴシック" charset="0"/>
                <a:cs typeface="ＭＳ Ｐゴシック" charset="0"/>
              </a:rPr>
            </a:br>
            <a:endParaRPr lang="en-GB" dirty="0">
              <a:latin typeface="Helvetica" charset="0"/>
              <a:ea typeface="ＭＳ Ｐゴシック" charset="0"/>
              <a:cs typeface="ＭＳ Ｐゴシック" charset="0"/>
            </a:endParaRPr>
          </a:p>
        </p:txBody>
      </p:sp>
    </p:spTree>
    <p:extLst>
      <p:ext uri="{BB962C8B-B14F-4D97-AF65-F5344CB8AC3E}">
        <p14:creationId xmlns:p14="http://schemas.microsoft.com/office/powerpoint/2010/main" val="3031413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ChangeArrowheads="1"/>
          </p:cNvSpPr>
          <p:nvPr>
            <p:ph type="title" idx="4294967295"/>
          </p:nvPr>
        </p:nvSpPr>
        <p:spPr>
          <a:xfrm>
            <a:off x="304800" y="1442049"/>
            <a:ext cx="8534400" cy="4365835"/>
          </a:xfrm>
        </p:spPr>
        <p:txBody>
          <a:bodyPr>
            <a:normAutofit/>
          </a:bodyPr>
          <a:lstStyle/>
          <a:p>
            <a:r>
              <a:rPr lang="en-GB" sz="3200" dirty="0">
                <a:solidFill>
                  <a:srgbClr val="000000"/>
                </a:solidFill>
                <a:latin typeface="Helvetica" charset="0"/>
                <a:ea typeface="ＭＳ Ｐゴシック" charset="0"/>
                <a:cs typeface="ＭＳ Ｐゴシック" charset="0"/>
              </a:rPr>
              <a:t/>
            </a:r>
            <a:br>
              <a:rPr lang="en-GB" sz="3200" dirty="0">
                <a:solidFill>
                  <a:srgbClr val="000000"/>
                </a:solidFill>
                <a:latin typeface="Helvetica" charset="0"/>
                <a:ea typeface="ＭＳ Ｐゴシック" charset="0"/>
                <a:cs typeface="ＭＳ Ｐゴシック" charset="0"/>
              </a:rPr>
            </a:br>
            <a:r>
              <a:rPr lang="en-GB" sz="3200" b="1" dirty="0">
                <a:solidFill>
                  <a:srgbClr val="000000"/>
                </a:solidFill>
                <a:latin typeface="Helvetica" charset="0"/>
                <a:ea typeface="ＭＳ Ｐゴシック" charset="0"/>
                <a:cs typeface="ＭＳ Ｐゴシック" charset="0"/>
              </a:rPr>
              <a:t>Learning To Transform Society, To Change the World</a:t>
            </a:r>
            <a:r>
              <a:rPr lang="en-GB" sz="3200" dirty="0">
                <a:solidFill>
                  <a:srgbClr val="000000"/>
                </a:solidFill>
                <a:latin typeface="Helvetica" charset="0"/>
                <a:ea typeface="ＭＳ Ｐゴシック" charset="0"/>
                <a:cs typeface="ＭＳ Ｐゴシック" charset="0"/>
              </a:rPr>
              <a:t/>
            </a:r>
            <a:br>
              <a:rPr lang="en-GB" sz="3200" dirty="0">
                <a:solidFill>
                  <a:srgbClr val="000000"/>
                </a:solidFill>
                <a:latin typeface="Helvetica" charset="0"/>
                <a:ea typeface="ＭＳ Ｐゴシック" charset="0"/>
                <a:cs typeface="ＭＳ Ｐゴシック" charset="0"/>
              </a:rPr>
            </a:br>
            <a:r>
              <a:rPr lang="en-GB" sz="3200" dirty="0">
                <a:solidFill>
                  <a:srgbClr val="000000"/>
                </a:solidFill>
                <a:latin typeface="Helvetica" charset="0"/>
                <a:ea typeface="ＭＳ Ｐゴシック" charset="0"/>
                <a:cs typeface="ＭＳ Ｐゴシック" charset="0"/>
              </a:rPr>
              <a:t>e.g., work toward a gender neutral, non discriminatory society; </a:t>
            </a:r>
            <a:br>
              <a:rPr lang="en-GB" sz="3200" dirty="0">
                <a:solidFill>
                  <a:srgbClr val="000000"/>
                </a:solidFill>
                <a:latin typeface="Helvetica" charset="0"/>
                <a:ea typeface="ＭＳ Ｐゴシック" charset="0"/>
                <a:cs typeface="ＭＳ Ｐゴシック" charset="0"/>
              </a:rPr>
            </a:br>
            <a:r>
              <a:rPr lang="en-GB" sz="3200" dirty="0">
                <a:solidFill>
                  <a:srgbClr val="000000"/>
                </a:solidFill>
                <a:latin typeface="Helvetica" charset="0"/>
                <a:ea typeface="ＭＳ Ｐゴシック" charset="0"/>
                <a:cs typeface="ＭＳ Ｐゴシック" charset="0"/>
              </a:rPr>
              <a:t/>
            </a:r>
            <a:br>
              <a:rPr lang="en-GB" sz="3200" dirty="0">
                <a:solidFill>
                  <a:srgbClr val="000000"/>
                </a:solidFill>
                <a:latin typeface="Helvetica" charset="0"/>
                <a:ea typeface="ＭＳ Ｐゴシック" charset="0"/>
                <a:cs typeface="ＭＳ Ｐゴシック" charset="0"/>
              </a:rPr>
            </a:br>
            <a:r>
              <a:rPr lang="en-GB" sz="3200" dirty="0">
                <a:solidFill>
                  <a:srgbClr val="000000"/>
                </a:solidFill>
                <a:latin typeface="Helvetica" charset="0"/>
                <a:ea typeface="ＭＳ Ｐゴシック" charset="0"/>
                <a:cs typeface="ＭＳ Ｐゴシック" charset="0"/>
              </a:rPr>
              <a:t>act to achieve social solidarity; </a:t>
            </a:r>
            <a:br>
              <a:rPr lang="en-GB" sz="3200" dirty="0">
                <a:solidFill>
                  <a:srgbClr val="000000"/>
                </a:solidFill>
                <a:latin typeface="Helvetica" charset="0"/>
                <a:ea typeface="ＭＳ Ｐゴシック" charset="0"/>
                <a:cs typeface="ＭＳ Ｐゴシック" charset="0"/>
              </a:rPr>
            </a:br>
            <a:endParaRPr lang="en-GB" dirty="0">
              <a:latin typeface="Helvetica" charset="0"/>
              <a:ea typeface="ＭＳ Ｐゴシック" charset="0"/>
              <a:cs typeface="ＭＳ Ｐゴシック" charset="0"/>
            </a:endParaRPr>
          </a:p>
        </p:txBody>
      </p:sp>
      <p:sp>
        <p:nvSpPr>
          <p:cNvPr id="31746" name="Rectangle 4"/>
          <p:cNvSpPr>
            <a:spLocks noChangeArrowheads="1"/>
          </p:cNvSpPr>
          <p:nvPr/>
        </p:nvSpPr>
        <p:spPr bwMode="auto">
          <a:xfrm>
            <a:off x="609600" y="533400"/>
            <a:ext cx="7620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31747" name="Rectangle 7"/>
          <p:cNvSpPr>
            <a:spLocks noChangeArrowheads="1"/>
          </p:cNvSpPr>
          <p:nvPr/>
        </p:nvSpPr>
        <p:spPr bwMode="auto">
          <a:xfrm>
            <a:off x="228600" y="609600"/>
            <a:ext cx="82296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GB" sz="2800" b="1" dirty="0">
                <a:solidFill>
                  <a:srgbClr val="000000"/>
                </a:solidFill>
                <a:latin typeface="Helvetica" charset="0"/>
              </a:rPr>
              <a:t>ESD, in a sense, adds a Fifth pillar</a:t>
            </a:r>
            <a:endParaRPr lang="en-US" sz="3200" dirty="0">
              <a:solidFill>
                <a:srgbClr val="000000"/>
              </a:solidFill>
              <a:latin typeface="Helvetica" charset="0"/>
            </a:endParaRPr>
          </a:p>
        </p:txBody>
      </p:sp>
    </p:spTree>
    <p:extLst>
      <p:ext uri="{BB962C8B-B14F-4D97-AF65-F5344CB8AC3E}">
        <p14:creationId xmlns:p14="http://schemas.microsoft.com/office/powerpoint/2010/main" val="17698376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body" idx="1"/>
          </p:nvPr>
        </p:nvSpPr>
        <p:spPr>
          <a:xfrm>
            <a:off x="0" y="0"/>
            <a:ext cx="9144000" cy="6858000"/>
          </a:xfrm>
        </p:spPr>
        <p:txBody>
          <a:bodyPr/>
          <a:lstStyle/>
          <a:p>
            <a:pPr algn="just" eaLnBrk="1" hangingPunct="1">
              <a:lnSpc>
                <a:spcPct val="90000"/>
              </a:lnSpc>
              <a:buFont typeface="Wingdings" charset="0"/>
              <a:buNone/>
              <a:defRPr/>
            </a:pPr>
            <a:r>
              <a:rPr lang="en-GB" sz="2800" dirty="0">
                <a:solidFill>
                  <a:srgbClr val="000000"/>
                </a:solidFill>
                <a:latin typeface="Helvetica" charset="0"/>
                <a:ea typeface="ＭＳ Ｐゴシック" charset="0"/>
                <a:cs typeface="ＭＳ Ｐゴシック" charset="0"/>
              </a:rPr>
              <a:t>Transformation and change at the heart of the educational enterprise and learning contributes to a dynamic process involving:</a:t>
            </a:r>
            <a:r>
              <a:rPr lang="en-GB" sz="1000" dirty="0">
                <a:solidFill>
                  <a:srgbClr val="000000"/>
                </a:solidFill>
                <a:latin typeface="Helvetica" charset="0"/>
                <a:ea typeface="ＭＳ Ｐゴシック" charset="0"/>
                <a:cs typeface="ＭＳ Ｐゴシック" charset="0"/>
              </a:rPr>
              <a:t> </a:t>
            </a:r>
          </a:p>
          <a:p>
            <a:pPr marL="0" indent="0" eaLnBrk="1" hangingPunct="1">
              <a:lnSpc>
                <a:spcPct val="90000"/>
              </a:lnSpc>
              <a:buFont typeface="Wingdings" charset="0"/>
              <a:buNone/>
              <a:defRPr/>
            </a:pPr>
            <a:endParaRPr lang="en-GB" sz="2400" dirty="0">
              <a:solidFill>
                <a:srgbClr val="000000"/>
              </a:solidFill>
              <a:latin typeface="Helvetica" charset="0"/>
              <a:ea typeface="ＭＳ Ｐゴシック" charset="0"/>
              <a:cs typeface="ＭＳ Ｐゴシック" charset="0"/>
            </a:endParaRPr>
          </a:p>
          <a:p>
            <a:pPr eaLnBrk="1" hangingPunct="1">
              <a:lnSpc>
                <a:spcPct val="90000"/>
              </a:lnSpc>
              <a:defRPr/>
            </a:pPr>
            <a:endParaRPr lang="en-GB" sz="2400" dirty="0" smtClean="0">
              <a:solidFill>
                <a:srgbClr val="000000"/>
              </a:solidFill>
              <a:latin typeface="Helvetica" charset="0"/>
              <a:ea typeface="ＭＳ Ｐゴシック" charset="0"/>
              <a:cs typeface="ＭＳ Ｐゴシック" charset="0"/>
            </a:endParaRPr>
          </a:p>
          <a:p>
            <a:pPr eaLnBrk="1" hangingPunct="1">
              <a:lnSpc>
                <a:spcPct val="90000"/>
              </a:lnSpc>
              <a:defRPr/>
            </a:pPr>
            <a:r>
              <a:rPr lang="en-GB" sz="2400" dirty="0" smtClean="0">
                <a:solidFill>
                  <a:srgbClr val="000000"/>
                </a:solidFill>
                <a:latin typeface="Helvetica" charset="0"/>
                <a:ea typeface="ＭＳ Ｐゴシック" charset="0"/>
                <a:cs typeface="ＭＳ Ｐゴシック" charset="0"/>
              </a:rPr>
              <a:t>Collaborative </a:t>
            </a:r>
            <a:r>
              <a:rPr lang="en-GB" sz="2400" dirty="0">
                <a:solidFill>
                  <a:srgbClr val="000000"/>
                </a:solidFill>
                <a:latin typeface="Helvetica" charset="0"/>
                <a:ea typeface="ＭＳ Ｐゴシック" charset="0"/>
                <a:cs typeface="ＭＳ Ｐゴシック" charset="0"/>
              </a:rPr>
              <a:t>Learning - involving new assumptions about learning, learning contexts and learning as social diversity     where not only learners are diverse  but where the social diversity is an asset and  learning is social </a:t>
            </a:r>
          </a:p>
          <a:p>
            <a:pPr eaLnBrk="1" hangingPunct="1">
              <a:lnSpc>
                <a:spcPct val="90000"/>
              </a:lnSpc>
              <a:defRPr/>
            </a:pPr>
            <a:endParaRPr lang="en-GB" sz="2400" dirty="0">
              <a:solidFill>
                <a:srgbClr val="000000"/>
              </a:solidFill>
              <a:latin typeface="Helvetica" charset="0"/>
              <a:ea typeface="ＭＳ Ｐゴシック" charset="0"/>
              <a:cs typeface="ＭＳ Ｐゴシック" charset="0"/>
            </a:endParaRPr>
          </a:p>
          <a:p>
            <a:pPr eaLnBrk="1" hangingPunct="1">
              <a:lnSpc>
                <a:spcPct val="90000"/>
              </a:lnSpc>
              <a:defRPr/>
            </a:pPr>
            <a:r>
              <a:rPr lang="en-GB" sz="2400" dirty="0">
                <a:solidFill>
                  <a:srgbClr val="000000"/>
                </a:solidFill>
                <a:latin typeface="Helvetica" charset="0"/>
                <a:ea typeface="ＭＳ Ｐゴシック" charset="0"/>
                <a:cs typeface="ＭＳ Ｐゴシック" charset="0"/>
              </a:rPr>
              <a:t>Education as a cooperative  process  - where development of interpersonal skills are as important as the learning itself;   -          learning to cooperate is key to high quality work group process skills are developed. Process directly tied to outcome</a:t>
            </a:r>
            <a:r>
              <a:rPr lang="en-GB" sz="2400" dirty="0" smtClean="0">
                <a:solidFill>
                  <a:srgbClr val="000000"/>
                </a:solidFill>
                <a:latin typeface="Helvetica" charset="0"/>
                <a:ea typeface="ＭＳ Ｐゴシック" charset="0"/>
                <a:cs typeface="ＭＳ Ｐゴシック" charset="0"/>
              </a:rPr>
              <a:t>.</a:t>
            </a:r>
          </a:p>
          <a:p>
            <a:pPr eaLnBrk="1" hangingPunct="1">
              <a:lnSpc>
                <a:spcPct val="90000"/>
              </a:lnSpc>
              <a:defRPr/>
            </a:pPr>
            <a:endParaRPr lang="en-GB" sz="2400" dirty="0">
              <a:solidFill>
                <a:srgbClr val="000000"/>
              </a:solidFill>
              <a:latin typeface="Helvetica" charset="0"/>
              <a:ea typeface="ＭＳ Ｐゴシック" charset="0"/>
              <a:cs typeface="ＭＳ Ｐゴシック" charset="0"/>
            </a:endParaRPr>
          </a:p>
          <a:p>
            <a:pPr eaLnBrk="1" hangingPunct="1">
              <a:defRPr/>
            </a:pPr>
            <a:r>
              <a:rPr lang="en-GB" sz="2400" dirty="0" smtClean="0">
                <a:latin typeface="Helvetica" charset="0"/>
                <a:ea typeface="ＭＳ Ｐゴシック" charset="0"/>
                <a:cs typeface="ＭＳ Ｐゴシック" charset="0"/>
              </a:rPr>
              <a:t>Innovation in Education which recognizes that change and transformation is critical to the sustainability and survival of any society and the dynamism of societies.</a:t>
            </a:r>
          </a:p>
          <a:p>
            <a:pPr eaLnBrk="1" hangingPunct="1">
              <a:defRPr/>
            </a:pPr>
            <a:endParaRPr lang="en-GB" sz="2400" dirty="0" smtClean="0">
              <a:latin typeface="Helvetica" charset="0"/>
              <a:ea typeface="ＭＳ Ｐゴシック" charset="0"/>
              <a:cs typeface="ＭＳ Ｐゴシック" charset="0"/>
            </a:endParaRPr>
          </a:p>
          <a:p>
            <a:pPr eaLnBrk="1" hangingPunct="1">
              <a:lnSpc>
                <a:spcPct val="90000"/>
              </a:lnSpc>
              <a:defRPr/>
            </a:pPr>
            <a:endParaRPr lang="en-GB" sz="2400" dirty="0">
              <a:solidFill>
                <a:srgbClr val="000000"/>
              </a:solidFill>
              <a:latin typeface="Helvetica" charset="0"/>
              <a:ea typeface="ＭＳ Ｐゴシック" charset="0"/>
              <a:cs typeface="ＭＳ Ｐゴシック" charset="0"/>
            </a:endParaRPr>
          </a:p>
          <a:p>
            <a:pPr algn="ctr" eaLnBrk="1" hangingPunct="1">
              <a:lnSpc>
                <a:spcPct val="90000"/>
              </a:lnSpc>
              <a:buFont typeface="Wingdings" charset="0"/>
              <a:buNone/>
              <a:defRPr/>
            </a:pPr>
            <a:endParaRPr lang="en-GB" sz="2400" dirty="0">
              <a:latin typeface="Helvetica" charset="0"/>
              <a:ea typeface="ＭＳ Ｐゴシック" charset="0"/>
              <a:cs typeface="ＭＳ Ｐゴシック" charset="0"/>
            </a:endParaRPr>
          </a:p>
        </p:txBody>
      </p:sp>
    </p:spTree>
    <p:extLst>
      <p:ext uri="{BB962C8B-B14F-4D97-AF65-F5344CB8AC3E}">
        <p14:creationId xmlns:p14="http://schemas.microsoft.com/office/powerpoint/2010/main" val="34904417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title"/>
          </p:nvPr>
        </p:nvSpPr>
        <p:spPr>
          <a:xfrm>
            <a:off x="179388" y="-224907"/>
            <a:ext cx="8831263" cy="6839809"/>
          </a:xfrm>
        </p:spPr>
        <p:txBody>
          <a:bodyPr>
            <a:normAutofit/>
          </a:bodyPr>
          <a:lstStyle/>
          <a:p>
            <a:pPr eaLnBrk="1" hangingPunct="1">
              <a:lnSpc>
                <a:spcPct val="90000"/>
              </a:lnSpc>
            </a:pPr>
            <a:r>
              <a:rPr lang="en-GB" sz="3600" dirty="0" smtClean="0">
                <a:solidFill>
                  <a:schemeClr val="tx1"/>
                </a:solidFill>
                <a:latin typeface="Helvetica" charset="0"/>
                <a:ea typeface="ＭＳ Ｐゴシック" charset="0"/>
                <a:cs typeface="ＭＳ Ｐゴシック" charset="0"/>
              </a:rPr>
              <a:t/>
            </a:r>
            <a:br>
              <a:rPr lang="en-GB" sz="3600" dirty="0" smtClean="0">
                <a:solidFill>
                  <a:schemeClr val="tx1"/>
                </a:solidFill>
                <a:latin typeface="Helvetica" charset="0"/>
                <a:ea typeface="ＭＳ Ｐゴシック" charset="0"/>
                <a:cs typeface="ＭＳ Ｐゴシック" charset="0"/>
              </a:rPr>
            </a:br>
            <a:r>
              <a:rPr lang="en-GB" sz="3600" dirty="0" smtClean="0">
                <a:solidFill>
                  <a:schemeClr val="tx1"/>
                </a:solidFill>
                <a:latin typeface="Helvetica" charset="0"/>
                <a:ea typeface="ＭＳ Ｐゴシック" charset="0"/>
                <a:cs typeface="ＭＳ Ｐゴシック" charset="0"/>
              </a:rPr>
              <a:t>Education for Sustainable Development (ESD) as one approach</a:t>
            </a:r>
            <a:br>
              <a:rPr lang="en-GB" sz="3600" dirty="0" smtClean="0">
                <a:solidFill>
                  <a:schemeClr val="tx1"/>
                </a:solidFill>
                <a:latin typeface="Helvetica" charset="0"/>
                <a:ea typeface="ＭＳ Ｐゴシック" charset="0"/>
                <a:cs typeface="ＭＳ Ｐゴシック" charset="0"/>
              </a:rPr>
            </a:br>
            <a:r>
              <a:rPr lang="en-GB" sz="3600" dirty="0">
                <a:latin typeface="Helvetica" charset="0"/>
                <a:ea typeface="ＭＳ Ｐゴシック" charset="0"/>
                <a:cs typeface="ＭＳ Ｐゴシック" charset="0"/>
              </a:rPr>
              <a:t/>
            </a:r>
            <a:br>
              <a:rPr lang="en-GB" sz="3600" dirty="0">
                <a:latin typeface="Helvetica" charset="0"/>
                <a:ea typeface="ＭＳ Ｐゴシック" charset="0"/>
                <a:cs typeface="ＭＳ Ｐゴシック" charset="0"/>
              </a:rPr>
            </a:br>
            <a:r>
              <a:rPr lang="en-GB" dirty="0" smtClean="0">
                <a:solidFill>
                  <a:schemeClr val="tx1"/>
                </a:solidFill>
                <a:latin typeface="Helvetica" charset="0"/>
                <a:ea typeface="ＭＳ Ｐゴシック" charset="0"/>
                <a:cs typeface="ＭＳ Ｐゴシック" charset="0"/>
              </a:rPr>
              <a:t>Innovation </a:t>
            </a:r>
            <a:r>
              <a:rPr lang="en-GB" dirty="0">
                <a:solidFill>
                  <a:schemeClr val="tx1"/>
                </a:solidFill>
                <a:latin typeface="Helvetica" charset="0"/>
                <a:ea typeface="ＭＳ Ｐゴシック" charset="0"/>
                <a:cs typeface="ＭＳ Ｐゴシック" charset="0"/>
              </a:rPr>
              <a:t>in Education </a:t>
            </a:r>
            <a:r>
              <a:rPr lang="en-GB" dirty="0" smtClean="0">
                <a:solidFill>
                  <a:schemeClr val="tx1"/>
                </a:solidFill>
                <a:latin typeface="Helvetica" charset="0"/>
                <a:ea typeface="ＭＳ Ｐゴシック" charset="0"/>
                <a:cs typeface="ＭＳ Ｐゴシック" charset="0"/>
              </a:rPr>
              <a:t/>
            </a:r>
            <a:br>
              <a:rPr lang="en-GB" dirty="0" smtClean="0">
                <a:solidFill>
                  <a:schemeClr val="tx1"/>
                </a:solidFill>
                <a:latin typeface="Helvetica" charset="0"/>
                <a:ea typeface="ＭＳ Ｐゴシック" charset="0"/>
                <a:cs typeface="ＭＳ Ｐゴシック" charset="0"/>
              </a:rPr>
            </a:br>
            <a:r>
              <a:rPr lang="en-GB" dirty="0" smtClean="0">
                <a:solidFill>
                  <a:schemeClr val="tx1"/>
                </a:solidFill>
                <a:latin typeface="Helvetica" charset="0"/>
                <a:ea typeface="ＭＳ Ｐゴシック" charset="0"/>
                <a:cs typeface="ＭＳ Ｐゴシック" charset="0"/>
              </a:rPr>
              <a:t>that </a:t>
            </a:r>
            <a:r>
              <a:rPr lang="en-GB" dirty="0">
                <a:solidFill>
                  <a:schemeClr val="tx1"/>
                </a:solidFill>
                <a:latin typeface="Helvetica" charset="0"/>
                <a:ea typeface="ＭＳ Ｐゴシック" charset="0"/>
                <a:cs typeface="ＭＳ Ｐゴシック" charset="0"/>
              </a:rPr>
              <a:t>is rooted in values, </a:t>
            </a:r>
            <a:r>
              <a:rPr lang="en-GB" dirty="0" smtClean="0">
                <a:solidFill>
                  <a:schemeClr val="tx1"/>
                </a:solidFill>
                <a:latin typeface="Helvetica" charset="0"/>
                <a:ea typeface="ＭＳ Ｐゴシック" charset="0"/>
                <a:cs typeface="ＭＳ Ｐゴシック" charset="0"/>
              </a:rPr>
              <a:t/>
            </a:r>
            <a:br>
              <a:rPr lang="en-GB" dirty="0" smtClean="0">
                <a:solidFill>
                  <a:schemeClr val="tx1"/>
                </a:solidFill>
                <a:latin typeface="Helvetica" charset="0"/>
                <a:ea typeface="ＭＳ Ｐゴシック" charset="0"/>
                <a:cs typeface="ＭＳ Ｐゴシック" charset="0"/>
              </a:rPr>
            </a:br>
            <a:r>
              <a:rPr lang="en-GB" dirty="0" smtClean="0">
                <a:solidFill>
                  <a:schemeClr val="tx1"/>
                </a:solidFill>
                <a:latin typeface="Helvetica" charset="0"/>
                <a:ea typeface="ＭＳ Ｐゴシック" charset="0"/>
                <a:cs typeface="ＭＳ Ｐゴシック" charset="0"/>
              </a:rPr>
              <a:t>part </a:t>
            </a:r>
            <a:r>
              <a:rPr lang="en-GB" dirty="0">
                <a:solidFill>
                  <a:schemeClr val="tx1"/>
                </a:solidFill>
                <a:latin typeface="Helvetica" charset="0"/>
                <a:ea typeface="ＭＳ Ｐゴシック" charset="0"/>
                <a:cs typeface="ＭＳ Ｐゴシック" charset="0"/>
              </a:rPr>
              <a:t>of a wider social movement for social transformation in our society.</a:t>
            </a:r>
          </a:p>
        </p:txBody>
      </p:sp>
      <p:sp>
        <p:nvSpPr>
          <p:cNvPr id="20482" name="Rectangle 3"/>
          <p:cNvSpPr>
            <a:spLocks noGrp="1" noChangeArrowheads="1"/>
          </p:cNvSpPr>
          <p:nvPr>
            <p:ph type="body" idx="1"/>
          </p:nvPr>
        </p:nvSpPr>
        <p:spPr>
          <a:xfrm>
            <a:off x="228601" y="238136"/>
            <a:ext cx="8782050" cy="5688817"/>
          </a:xfrm>
        </p:spPr>
        <p:txBody>
          <a:bodyPr/>
          <a:lstStyle/>
          <a:p>
            <a:pPr eaLnBrk="1" hangingPunct="1">
              <a:lnSpc>
                <a:spcPct val="90000"/>
              </a:lnSpc>
            </a:pPr>
            <a:endParaRPr lang="en-GB" sz="2400" dirty="0">
              <a:solidFill>
                <a:srgbClr val="000000"/>
              </a:solidFill>
              <a:latin typeface="Helvetica" charset="0"/>
              <a:ea typeface="ＭＳ Ｐゴシック" charset="0"/>
              <a:cs typeface="ＭＳ Ｐゴシック" charset="0"/>
            </a:endParaRPr>
          </a:p>
          <a:p>
            <a:pPr eaLnBrk="1" hangingPunct="1"/>
            <a:endParaRPr lang="en-GB" dirty="0" smtClean="0">
              <a:latin typeface="Helvetica" charset="0"/>
              <a:ea typeface="ＭＳ Ｐゴシック" charset="0"/>
              <a:cs typeface="ＭＳ Ｐゴシック" charset="0"/>
            </a:endParaRPr>
          </a:p>
          <a:p>
            <a:pPr eaLnBrk="1" hangingPunct="1"/>
            <a:endParaRPr lang="en-GB" dirty="0">
              <a:latin typeface="Helvetica" charset="0"/>
              <a:ea typeface="ＭＳ Ｐゴシック" charset="0"/>
              <a:cs typeface="ＭＳ Ｐゴシック" charset="0"/>
            </a:endParaRPr>
          </a:p>
        </p:txBody>
      </p:sp>
      <p:sp>
        <p:nvSpPr>
          <p:cNvPr id="20483" name="Rectangle 4"/>
          <p:cNvSpPr>
            <a:spLocks noChangeArrowheads="1"/>
          </p:cNvSpPr>
          <p:nvPr/>
        </p:nvSpPr>
        <p:spPr bwMode="auto">
          <a:xfrm>
            <a:off x="762000" y="609600"/>
            <a:ext cx="7924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dirty="0"/>
          </a:p>
        </p:txBody>
      </p:sp>
      <p:sp>
        <p:nvSpPr>
          <p:cNvPr id="20484" name="Rectangle 6"/>
          <p:cNvSpPr>
            <a:spLocks noChangeArrowheads="1"/>
          </p:cNvSpPr>
          <p:nvPr/>
        </p:nvSpPr>
        <p:spPr bwMode="auto">
          <a:xfrm>
            <a:off x="228600" y="685800"/>
            <a:ext cx="8001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dirty="0"/>
          </a:p>
        </p:txBody>
      </p:sp>
    </p:spTree>
    <p:extLst>
      <p:ext uri="{BB962C8B-B14F-4D97-AF65-F5344CB8AC3E}">
        <p14:creationId xmlns:p14="http://schemas.microsoft.com/office/powerpoint/2010/main" val="1105209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body" idx="1"/>
          </p:nvPr>
        </p:nvSpPr>
        <p:spPr>
          <a:xfrm>
            <a:off x="198423" y="198447"/>
            <a:ext cx="8677706" cy="6509064"/>
          </a:xfrm>
        </p:spPr>
        <p:txBody>
          <a:bodyPr/>
          <a:lstStyle/>
          <a:p>
            <a:pPr eaLnBrk="1" hangingPunct="1">
              <a:defRPr/>
            </a:pPr>
            <a:endParaRPr lang="en-GB" sz="2800" dirty="0" smtClean="0">
              <a:latin typeface="Helvetica" charset="0"/>
              <a:ea typeface="ＭＳ Ｐゴシック" charset="0"/>
              <a:cs typeface="ＭＳ Ｐゴシック" charset="0"/>
            </a:endParaRPr>
          </a:p>
          <a:p>
            <a:pPr marL="0" indent="0" algn="ctr" eaLnBrk="1" hangingPunct="1">
              <a:buFont typeface="Wingdings" charset="0"/>
              <a:buNone/>
              <a:defRPr/>
            </a:pPr>
            <a:r>
              <a:rPr lang="en-GB" b="1" dirty="0" smtClean="0">
                <a:latin typeface="Helvetica" charset="0"/>
                <a:ea typeface="ＭＳ Ｐゴシック" charset="0"/>
                <a:cs typeface="ＭＳ Ｐゴシック" charset="0"/>
              </a:rPr>
              <a:t>ESD and Transforming Education</a:t>
            </a:r>
          </a:p>
          <a:p>
            <a:pPr eaLnBrk="1" hangingPunct="1">
              <a:defRPr/>
            </a:pPr>
            <a:endParaRPr lang="en-GB" sz="2800" dirty="0">
              <a:latin typeface="Helvetica" charset="0"/>
              <a:ea typeface="ＭＳ Ｐゴシック" charset="0"/>
              <a:cs typeface="ＭＳ Ｐゴシック" charset="0"/>
            </a:endParaRPr>
          </a:p>
          <a:p>
            <a:pPr marL="0" indent="0" eaLnBrk="1" hangingPunct="1">
              <a:buNone/>
              <a:defRPr/>
            </a:pPr>
            <a:r>
              <a:rPr lang="en-GB" sz="2800" dirty="0" smtClean="0">
                <a:latin typeface="Helvetica" charset="0"/>
                <a:ea typeface="ＭＳ Ｐゴシック" charset="0"/>
                <a:cs typeface="ＭＳ Ｐゴシック" charset="0"/>
              </a:rPr>
              <a:t>Such </a:t>
            </a:r>
            <a:r>
              <a:rPr lang="en-GB" sz="2800" dirty="0">
                <a:latin typeface="Helvetica" charset="0"/>
                <a:ea typeface="ＭＳ Ｐゴシック" charset="0"/>
                <a:cs typeface="ＭＳ Ｐゴシック" charset="0"/>
              </a:rPr>
              <a:t>approaches to innovation in education would then encourage: </a:t>
            </a:r>
            <a:endParaRPr lang="en-GB" sz="2800" dirty="0" smtClean="0">
              <a:latin typeface="Helvetica" charset="0"/>
              <a:ea typeface="ＭＳ Ｐゴシック" charset="0"/>
              <a:cs typeface="ＭＳ Ｐゴシック" charset="0"/>
            </a:endParaRPr>
          </a:p>
          <a:p>
            <a:pPr marL="0" indent="0" eaLnBrk="1" hangingPunct="1">
              <a:buNone/>
              <a:defRPr/>
            </a:pPr>
            <a:endParaRPr lang="en-GB" sz="2800" dirty="0">
              <a:latin typeface="Helvetica" charset="0"/>
              <a:ea typeface="ＭＳ Ｐゴシック" charset="0"/>
              <a:cs typeface="ＭＳ Ｐゴシック" charset="0"/>
            </a:endParaRPr>
          </a:p>
          <a:p>
            <a:pPr eaLnBrk="1" hangingPunct="1">
              <a:buFont typeface="Wingdings" charset="0"/>
              <a:buNone/>
              <a:defRPr/>
            </a:pPr>
            <a:r>
              <a:rPr lang="en-GB" sz="2800" dirty="0">
                <a:latin typeface="Helvetica" charset="0"/>
                <a:ea typeface="ＭＳ Ｐゴシック" charset="0"/>
                <a:cs typeface="ＭＳ Ｐゴシック" charset="0"/>
              </a:rPr>
              <a:t>                 a broad based attitude to education</a:t>
            </a:r>
          </a:p>
          <a:p>
            <a:pPr eaLnBrk="1" hangingPunct="1">
              <a:buFont typeface="Wingdings" charset="0"/>
              <a:buNone/>
              <a:defRPr/>
            </a:pPr>
            <a:r>
              <a:rPr lang="en-GB" sz="2800" dirty="0">
                <a:latin typeface="Helvetica" charset="0"/>
                <a:ea typeface="ＭＳ Ｐゴシック" charset="0"/>
                <a:cs typeface="ＭＳ Ｐゴシック" charset="0"/>
              </a:rPr>
              <a:t>                 cultural pluralism</a:t>
            </a:r>
          </a:p>
          <a:p>
            <a:pPr eaLnBrk="1" hangingPunct="1">
              <a:buFont typeface="Wingdings" charset="0"/>
              <a:buNone/>
              <a:defRPr/>
            </a:pPr>
            <a:r>
              <a:rPr lang="en-GB" sz="2800" dirty="0">
                <a:latin typeface="Helvetica" charset="0"/>
                <a:ea typeface="ＭＳ Ｐゴシック" charset="0"/>
                <a:cs typeface="ＭＳ Ｐゴシック" charset="0"/>
              </a:rPr>
              <a:t>                 mentoring and  </a:t>
            </a:r>
          </a:p>
          <a:p>
            <a:pPr eaLnBrk="1" hangingPunct="1">
              <a:buFont typeface="Wingdings" charset="0"/>
              <a:buNone/>
              <a:defRPr/>
            </a:pPr>
            <a:r>
              <a:rPr lang="en-GB" sz="2800" dirty="0">
                <a:latin typeface="Helvetica" charset="0"/>
                <a:ea typeface="ＭＳ Ｐゴシック" charset="0"/>
                <a:cs typeface="ＭＳ Ｐゴシック" charset="0"/>
              </a:rPr>
              <a:t>                 cross-curriculum work. </a:t>
            </a:r>
            <a:endParaRPr lang="en-GB" sz="2400" dirty="0">
              <a:solidFill>
                <a:srgbClr val="000000"/>
              </a:solidFill>
              <a:latin typeface="Helvetica" charset="0"/>
              <a:ea typeface="ＭＳ Ｐゴシック" charset="0"/>
              <a:cs typeface="ＭＳ Ｐゴシック" charset="0"/>
            </a:endParaRPr>
          </a:p>
          <a:p>
            <a:pPr algn="ctr" eaLnBrk="1" hangingPunct="1">
              <a:buFont typeface="Wingdings" charset="0"/>
              <a:buNone/>
              <a:defRPr/>
            </a:pPr>
            <a:endParaRPr lang="en-GB" sz="2400" dirty="0">
              <a:latin typeface="Helvetica" charset="0"/>
              <a:ea typeface="ＭＳ Ｐゴシック" charset="0"/>
              <a:cs typeface="ＭＳ Ｐゴシック" charset="0"/>
            </a:endParaRPr>
          </a:p>
        </p:txBody>
      </p:sp>
    </p:spTree>
    <p:extLst>
      <p:ext uri="{BB962C8B-B14F-4D97-AF65-F5344CB8AC3E}">
        <p14:creationId xmlns:p14="http://schemas.microsoft.com/office/powerpoint/2010/main" val="20796808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221</TotalTime>
  <Words>1442</Words>
  <Application>Microsoft Macintosh PowerPoint</Application>
  <PresentationFormat>On-screen Show (4:3)</PresentationFormat>
  <Paragraphs>259</Paragraphs>
  <Slides>38</Slides>
  <Notes>7</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Office Theme</vt:lpstr>
      <vt:lpstr>      Education for Sustainable Futures  in an Uncertain World  Part II  Lawrence Surendra Senior Fellow, Indian Council for Social Science Research (ICSSR) Central Institute of Indian Languages, Mysore and Chairman, The Sustainability Platform (TSP) www.sustainindia.org      </vt:lpstr>
      <vt:lpstr>Education for Sustainable Development</vt:lpstr>
      <vt:lpstr>Promoting ESD in the Region and Challenges</vt:lpstr>
      <vt:lpstr>Lifestyle Issues – Urbanization,        Lifestyles and Consumption</vt:lpstr>
      <vt:lpstr>A very important contribution of the Delors Commission and for which it has become famous, is its emphasis on the Four Pillars of Education.   These are:  Learning to Live Together  Learning to Know  Learning to Do and  Learning to Be.  </vt:lpstr>
      <vt:lpstr> Learning To Transform Society, To Change the World e.g., work toward a gender neutral, non discriminatory society;   act to achieve social solidarity;  </vt:lpstr>
      <vt:lpstr>PowerPoint Presentation</vt:lpstr>
      <vt:lpstr> Education for Sustainable Development (ESD) as one approach  Innovation in Education  that is rooted in values,  part of a wider social movement for social transformation in our society.</vt:lpstr>
      <vt:lpstr>PowerPoint Presentation</vt:lpstr>
      <vt:lpstr>Education for Sustainable Development is based on the three thronged concepts of:  Transdisciplinarity  Innovation Partnering </vt:lpstr>
      <vt:lpstr>Transdiciplinarity   This calls for a capacity-based learning culture    A capacity-based learning culture is based on the   development of four distinct but interrelated capacities:   1. technical and methodological capacity to understand different situations;   2. social-communication capacity to cooperate and communicate creatively;   3. personal capacity to develop individual stance; and   4. action capacity to covert individual belief into concrete action (Erpenbeck &amp; Sauer, 2001, p. 26).    [With acknowledgements to Zinaida (UNU-IAS) and Wellford (HKU)]</vt:lpstr>
      <vt:lpstr>Innovation  is based on the following Tenets of ESD  1. a system- and problem-solving orientation;   2. communicative and value-oriented learning;   3. cooperation-oriented;   4. situation-based, action- and participation-oriented;   5. self-organisation; and   6. holistic thinking</vt:lpstr>
      <vt:lpstr>Partnerships    Even if the capacity of your educational institution to improve the local situation is significant, many of the interventions contributing to poverty eradication, health, labour and environmental issues may be more effectively addressed through collaborative alliances with other organizations.   Exchange of expertise between educational institutions can also contribute to the local development with their knowledge of business and skills of dealing with regional problems. They have human resources that can be deployed through programmes of employee volunteering.   At the same time, educational institutions can benefit from a better understanding of local issues and challenges and, thus, from collaboration between schools, universities, labour organizations and others.  </vt:lpstr>
      <vt:lpstr>Role of Universities </vt:lpstr>
      <vt:lpstr>Role of Universities</vt:lpstr>
      <vt:lpstr>Changing University Contours</vt:lpstr>
      <vt:lpstr>Institutional and Leadership issues Why Is Change and Transformation not Happening</vt:lpstr>
      <vt:lpstr>                                    Have Changes in Higher Education System  Accompanied by Pedagogic Changes?  </vt:lpstr>
      <vt:lpstr>Learner-Centered Teaching: Five Key Changes to Practice (Weimer)</vt:lpstr>
      <vt:lpstr>Learner-Centered Teaching: Five Key Changes to Practice (Weimer)</vt:lpstr>
      <vt:lpstr>Andragogy (Knowles)</vt:lpstr>
      <vt:lpstr>      Socio-constructivist Model of Pedagogy </vt:lpstr>
      <vt:lpstr>Socio-constructivist Model of Pedagogy (contd..)</vt:lpstr>
      <vt:lpstr>Underlying Imperatives of  Higher Educational Institutions</vt:lpstr>
      <vt:lpstr>Freinet Pedagogy</vt:lpstr>
      <vt:lpstr>Freinet Pedagogy</vt:lpstr>
      <vt:lpstr>Features of 21st Century Pedagogy</vt:lpstr>
      <vt:lpstr>  Pedagogical Response to a Changing World </vt:lpstr>
      <vt:lpstr>Pedagogical Response to a Changing World</vt:lpstr>
      <vt:lpstr>PowerPoint Presentation</vt:lpstr>
      <vt:lpstr> </vt:lpstr>
      <vt:lpstr>Transformation as a continuum</vt:lpstr>
      <vt:lpstr>Institutional and Leadership issues Why Is Change and Transformation not Happening</vt:lpstr>
      <vt:lpstr>PowerPoint Presentation</vt:lpstr>
      <vt:lpstr>PowerPoint Presentation</vt:lpstr>
      <vt:lpstr> By way of a Conclusion The Way Ahead-What Endures? </vt:lpstr>
      <vt:lpstr>Macro-Institutional Challenges and Global and Planetary Inter-linkages – Issues such as Global Warming and impacts on  local unsustainability and livelihoods</vt:lpstr>
      <vt:lpstr>  To respect and protect the earth and its environment   To adopt behaviours and practices that restrain and minimise our ecological footprint on the  world around us without depriving us of  opportunities for development and fulfilment;  To co exist and cooperate with nature whenever  possible, rather than always seeking to  conquer it and control it.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Quality of Education, Innovation and Access (GER)  Lawrence Surendra Senior Fellow, Indian Council for Social Science Research Central Institute of Indian Languages, Mysore Ministry of Human Resources Development, Government of India      </dc:title>
  <dc:creator>Lawrence Surendra</dc:creator>
  <cp:lastModifiedBy>Lawrence Surendra</cp:lastModifiedBy>
  <cp:revision>37</cp:revision>
  <dcterms:created xsi:type="dcterms:W3CDTF">2014-02-15T03:06:49Z</dcterms:created>
  <dcterms:modified xsi:type="dcterms:W3CDTF">2014-11-12T02:40:04Z</dcterms:modified>
</cp:coreProperties>
</file>